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move the slide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F0B98C3-CB3E-4C31-9EF9-845AFD5388A8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1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1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1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2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2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2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3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4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4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4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5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5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59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0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1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5F00A3A-0A60-43DA-963F-13EAC8A923D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34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62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63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64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6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7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8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97E398-E817-47C7-8BF6-DC961869536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35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69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70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71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73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74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75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5287700-9862-46DD-9DE7-A1C69CD0594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36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76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77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78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0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1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2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2F63B-B9C4-489E-824D-4F8F9CB5ED4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37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83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84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85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7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8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9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D5341CE-E978-4C5F-9635-9633187B929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38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90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91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2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94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95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96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47428D9-6666-48E5-9FE3-65B2D4E83E7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97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98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9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1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2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3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2D75294-D1EC-4D92-95BE-2E9696E3FCB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04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05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06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8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9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0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8EE534C6-342F-49A4-B750-08206050879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41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11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12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13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5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6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7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D3D5837-309A-4DC2-9D41-8DFF3B6A7AC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18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19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20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22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23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24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C1E37267-902F-429B-A51A-5BAE074DC47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43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2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26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27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75192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38928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11456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75192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38928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1114560" y="685800"/>
            <a:ext cx="7800480" cy="68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75192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38928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111456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75192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38928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114560" y="685800"/>
            <a:ext cx="7800480" cy="68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130040" y="6453360"/>
            <a:ext cx="978480" cy="4042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1BC51DB-89A7-4F5D-9ABE-E9AD4D73C1E0}" type="datetime">
              <a:rPr lang="en-US" sz="1000" b="0" strike="noStrike" spc="-1">
                <a:solidFill>
                  <a:srgbClr val="4A2318"/>
                </a:solidFill>
                <a:latin typeface="Franklin Gothic Book"/>
              </a:rPr>
              <a:t>4/13/22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351160" y="6453360"/>
            <a:ext cx="5102640" cy="4042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696440" y="6453360"/>
            <a:ext cx="1296720" cy="4042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EB994AD-A37D-4E13-865C-9B6576D040C2}" type="slidenum">
              <a:rPr lang="en-US" sz="1000" b="0" strike="noStrike" spc="-1">
                <a:solidFill>
                  <a:srgbClr val="4A2318"/>
                </a:solidFill>
                <a:latin typeface="Franklin Gothic Book"/>
              </a:rPr>
              <a:t>‹Nº›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4A2318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i="1" strike="noStrike" spc="-1">
                <a:solidFill>
                  <a:srgbClr val="4A2318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4A2318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/>
          <a:lstStyle/>
          <a:p>
            <a:r>
              <a:rPr lang="en-US" sz="4400" b="0" strike="noStrike" spc="-1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i="1" strike="noStrike" spc="-1">
                <a:solidFill>
                  <a:srgbClr val="4A2318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ortizTud/neuroim-methods#010321-tutorial-on-fmriprep-ortiz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ortiztud/fmri_analysis_intr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671760" y="3192840"/>
            <a:ext cx="8770680" cy="4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71760" y="344160"/>
            <a:ext cx="7455600" cy="13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520" cy="1104840"/>
          </a:xfrm>
          <a:prstGeom prst="rect">
            <a:avLst/>
          </a:prstGeom>
          <a:ln>
            <a:noFill/>
          </a:ln>
        </p:spPr>
      </p:pic>
      <p:sp>
        <p:nvSpPr>
          <p:cNvPr id="97" name="CustomShape 8"/>
          <p:cNvSpPr/>
          <p:nvPr/>
        </p:nvSpPr>
        <p:spPr>
          <a:xfrm>
            <a:off x="671760" y="1888920"/>
            <a:ext cx="2179440" cy="69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000000"/>
                </a:solidFill>
                <a:uFillTx/>
                <a:latin typeface="Baskerville Old Face"/>
                <a:ea typeface="DejaVu Sans"/>
              </a:rPr>
              <a:t>Session 1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4"/>
          <p:cNvPicPr/>
          <p:nvPr/>
        </p:nvPicPr>
        <p:blipFill>
          <a:blip r:embed="rId3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6"/>
          <p:cNvSpPr/>
          <p:nvPr/>
        </p:nvSpPr>
        <p:spPr>
          <a:xfrm>
            <a:off x="3338280" y="52758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 RF pulse can tilt the orientation of the proton (‘s spin)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 rot="18796200" flipH="1">
            <a:off x="5544720" y="1850760"/>
            <a:ext cx="776880" cy="551520"/>
          </a:xfrm>
          <a:custGeom>
            <a:avLst/>
            <a:gdLst/>
            <a:ahLst/>
            <a:cxnLst/>
            <a:rect l="l" t="t" r="r" b="b"/>
            <a:pathLst>
              <a:path w="2159" h="1533">
                <a:moveTo>
                  <a:pt x="0" y="0"/>
                </a:moveTo>
                <a:lnTo>
                  <a:pt x="2159" y="0"/>
                </a:lnTo>
                <a:lnTo>
                  <a:pt x="2159" y="1533"/>
                </a:lnTo>
                <a:lnTo>
                  <a:pt x="0" y="1533"/>
                </a:lnTo>
                <a:close/>
                <a:moveTo>
                  <a:pt x="505" y="551"/>
                </a:moveTo>
                <a:lnTo>
                  <a:pt x="505" y="982"/>
                </a:lnTo>
                <a:lnTo>
                  <a:pt x="864" y="982"/>
                </a:lnTo>
                <a:lnTo>
                  <a:pt x="1223" y="1341"/>
                </a:lnTo>
                <a:lnTo>
                  <a:pt x="1223" y="192"/>
                </a:lnTo>
                <a:lnTo>
                  <a:pt x="864" y="551"/>
                </a:lnTo>
                <a:close/>
                <a:moveTo>
                  <a:pt x="505" y="551"/>
                </a:moveTo>
                <a:lnTo>
                  <a:pt x="505" y="982"/>
                </a:lnTo>
                <a:lnTo>
                  <a:pt x="864" y="982"/>
                </a:lnTo>
                <a:lnTo>
                  <a:pt x="1223" y="1341"/>
                </a:lnTo>
                <a:lnTo>
                  <a:pt x="1223" y="192"/>
                </a:lnTo>
                <a:lnTo>
                  <a:pt x="864" y="551"/>
                </a:lnTo>
                <a:close/>
                <a:moveTo>
                  <a:pt x="505" y="551"/>
                </a:moveTo>
                <a:lnTo>
                  <a:pt x="864" y="551"/>
                </a:lnTo>
                <a:lnTo>
                  <a:pt x="1223" y="192"/>
                </a:lnTo>
                <a:lnTo>
                  <a:pt x="1223" y="1341"/>
                </a:lnTo>
                <a:lnTo>
                  <a:pt x="864" y="982"/>
                </a:lnTo>
                <a:lnTo>
                  <a:pt x="505" y="982"/>
                </a:lnTo>
                <a:close/>
                <a:moveTo>
                  <a:pt x="1367" y="551"/>
                </a:moveTo>
                <a:lnTo>
                  <a:pt x="1654" y="335"/>
                </a:lnTo>
                <a:moveTo>
                  <a:pt x="1367" y="767"/>
                </a:moveTo>
                <a:lnTo>
                  <a:pt x="1654" y="767"/>
                </a:lnTo>
                <a:moveTo>
                  <a:pt x="1367" y="982"/>
                </a:moveTo>
                <a:lnTo>
                  <a:pt x="1654" y="1198"/>
                </a:lnTo>
                <a:moveTo>
                  <a:pt x="0" y="0"/>
                </a:moveTo>
                <a:lnTo>
                  <a:pt x="2159" y="0"/>
                </a:lnTo>
                <a:lnTo>
                  <a:pt x="2159" y="1533"/>
                </a:lnTo>
                <a:lnTo>
                  <a:pt x="0" y="1533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8" name="Picture 6"/>
          <p:cNvPicPr/>
          <p:nvPr/>
        </p:nvPicPr>
        <p:blipFill>
          <a:blip r:embed="rId4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79" name="CustomShape 8"/>
          <p:cNvSpPr/>
          <p:nvPr/>
        </p:nvSpPr>
        <p:spPr>
          <a:xfrm>
            <a:off x="1834200" y="1697760"/>
            <a:ext cx="478440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0" name="CustomShape 9"/>
          <p:cNvSpPr/>
          <p:nvPr/>
        </p:nvSpPr>
        <p:spPr>
          <a:xfrm flipV="1">
            <a:off x="4284720" y="3164400"/>
            <a:ext cx="794880" cy="149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10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2" name="CustomShape 11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D9D9D9"/>
            </a:solidFill>
            <a:custDash>
              <a:ds d="300000" sp="300000"/>
            </a:custDash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12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4" name="CustomShape 13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4"/>
          <p:cNvPicPr/>
          <p:nvPr/>
        </p:nvPicPr>
        <p:blipFill>
          <a:blip r:embed="rId3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3338280" y="52758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When the RF pulse stops, the proton goes back to normal emitting another RF signal.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92" name="Picture 6"/>
          <p:cNvPicPr/>
          <p:nvPr/>
        </p:nvPicPr>
        <p:blipFill>
          <a:blip r:embed="rId4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93" name="CustomShape 7"/>
          <p:cNvSpPr/>
          <p:nvPr/>
        </p:nvSpPr>
        <p:spPr>
          <a:xfrm>
            <a:off x="1834200" y="1697760"/>
            <a:ext cx="478440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 flipV="1">
            <a:off x="4284720" y="3164400"/>
            <a:ext cx="794880" cy="149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9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D9D9D9"/>
            </a:solidFill>
            <a:custDash>
              <a:ds d="300000" sp="300000"/>
            </a:custDash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11"/>
          <p:cNvSpPr/>
          <p:nvPr/>
        </p:nvSpPr>
        <p:spPr>
          <a:xfrm rot="6342600">
            <a:off x="4569480" y="2403360"/>
            <a:ext cx="294840" cy="948960"/>
          </a:xfrm>
          <a:custGeom>
            <a:avLst/>
            <a:gdLst/>
            <a:ahLst/>
            <a:cxnLst/>
            <a:rect l="l" t="t" r="r" b="b"/>
            <a:pathLst>
              <a:path w="820" h="2687">
                <a:moveTo>
                  <a:pt x="0" y="1252"/>
                </a:moveTo>
                <a:lnTo>
                  <a:pt x="615" y="2333"/>
                </a:lnTo>
                <a:lnTo>
                  <a:pt x="820" y="2505"/>
                </a:lnTo>
                <a:lnTo>
                  <a:pt x="615" y="2597"/>
                </a:lnTo>
                <a:lnTo>
                  <a:pt x="615" y="2465"/>
                </a:lnTo>
                <a:close/>
                <a:moveTo>
                  <a:pt x="820" y="0"/>
                </a:moveTo>
                <a:close/>
                <a:moveTo>
                  <a:pt x="0" y="1252"/>
                </a:moveTo>
                <a:lnTo>
                  <a:pt x="615" y="2333"/>
                </a:lnTo>
                <a:lnTo>
                  <a:pt x="820" y="2505"/>
                </a:lnTo>
                <a:lnTo>
                  <a:pt x="615" y="2597"/>
                </a:lnTo>
                <a:lnTo>
                  <a:pt x="615" y="2465"/>
                </a:lnTo>
                <a:lnTo>
                  <a:pt x="0" y="1252"/>
                </a:lnTo>
                <a:lnTo>
                  <a:pt x="820" y="0"/>
                </a:lnTo>
              </a:path>
            </a:pathLst>
          </a:custGeom>
          <a:noFill/>
          <a:ln w="25560">
            <a:solidFill>
              <a:srgbClr val="000000"/>
            </a:solidFill>
            <a:custDash>
              <a:ds d="700000" sp="7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12"/>
          <p:cNvSpPr/>
          <p:nvPr/>
        </p:nvSpPr>
        <p:spPr>
          <a:xfrm rot="16756800">
            <a:off x="5737680" y="3186000"/>
            <a:ext cx="623880" cy="131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13"/>
          <p:cNvSpPr/>
          <p:nvPr/>
        </p:nvSpPr>
        <p:spPr>
          <a:xfrm>
            <a:off x="7191000" y="3063600"/>
            <a:ext cx="1397520" cy="1297080"/>
          </a:xfrm>
          <a:prstGeom prst="rect">
            <a:avLst/>
          </a:prstGeom>
          <a:solidFill>
            <a:srgbClr val="FCD5B5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Coil =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RF receiver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0" name="CustomShape 14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1" name="CustomShape 15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6"/>
          <p:cNvPicPr/>
          <p:nvPr/>
        </p:nvPicPr>
        <p:blipFill>
          <a:blip r:embed="rId3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4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3338280" y="52758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Different points in space have different relaxation times, and we can use those differences to reconstruct what is inside the scanner.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10" name="Picture 6"/>
          <p:cNvPicPr/>
          <p:nvPr/>
        </p:nvPicPr>
        <p:blipFill>
          <a:blip r:embed="rId3"/>
          <a:srcRect l="7828" r="17895"/>
          <a:stretch/>
        </p:blipFill>
        <p:spPr>
          <a:xfrm>
            <a:off x="71568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11" name="CustomShape 7"/>
          <p:cNvSpPr/>
          <p:nvPr/>
        </p:nvSpPr>
        <p:spPr>
          <a:xfrm>
            <a:off x="1834200" y="1697760"/>
            <a:ext cx="478440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10"/>
          <p:cNvSpPr/>
          <p:nvPr/>
        </p:nvSpPr>
        <p:spPr>
          <a:xfrm>
            <a:off x="4488120" y="25272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11"/>
          <p:cNvSpPr/>
          <p:nvPr/>
        </p:nvSpPr>
        <p:spPr>
          <a:xfrm rot="17696400">
            <a:off x="5466600" y="2519640"/>
            <a:ext cx="975960" cy="1887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2"/>
          <p:cNvSpPr/>
          <p:nvPr/>
        </p:nvSpPr>
        <p:spPr>
          <a:xfrm rot="17407800">
            <a:off x="5362200" y="4107240"/>
            <a:ext cx="42336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13"/>
          <p:cNvSpPr/>
          <p:nvPr/>
        </p:nvSpPr>
        <p:spPr>
          <a:xfrm rot="17696400">
            <a:off x="5451480" y="3470040"/>
            <a:ext cx="550440" cy="115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14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9" name="CustomShape 15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1" name="CustomShape 2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6" name="Picture 6"/>
          <p:cNvPicPr/>
          <p:nvPr/>
        </p:nvPicPr>
        <p:blipFill>
          <a:blip r:embed="rId3"/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27" name="CustomShape 7"/>
          <p:cNvSpPr/>
          <p:nvPr/>
        </p:nvSpPr>
        <p:spPr>
          <a:xfrm>
            <a:off x="914400" y="1019160"/>
            <a:ext cx="56736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8" name="Imagen 3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29" name="CustomShape 8"/>
          <p:cNvSpPr/>
          <p:nvPr/>
        </p:nvSpPr>
        <p:spPr>
          <a:xfrm>
            <a:off x="1482120" y="1019160"/>
            <a:ext cx="912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9"/>
          <p:cNvSpPr/>
          <p:nvPr/>
        </p:nvSpPr>
        <p:spPr>
          <a:xfrm>
            <a:off x="1482120" y="1487520"/>
            <a:ext cx="912240" cy="219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10"/>
          <p:cNvSpPr/>
          <p:nvPr/>
        </p:nvSpPr>
        <p:spPr>
          <a:xfrm>
            <a:off x="575280" y="485064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If we zoom in, we can see that images are composed of pixels.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7" name="Picture 6"/>
          <p:cNvPicPr/>
          <p:nvPr/>
        </p:nvPicPr>
        <p:blipFill>
          <a:blip r:embed="rId3"/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38" name="CustomShape 6"/>
          <p:cNvSpPr/>
          <p:nvPr/>
        </p:nvSpPr>
        <p:spPr>
          <a:xfrm>
            <a:off x="914400" y="1019160"/>
            <a:ext cx="56736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9" name="Imagen 3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40" name="CustomShape 7"/>
          <p:cNvSpPr/>
          <p:nvPr/>
        </p:nvSpPr>
        <p:spPr>
          <a:xfrm>
            <a:off x="1482120" y="1019160"/>
            <a:ext cx="912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1" name="CustomShape 8"/>
          <p:cNvSpPr/>
          <p:nvPr/>
        </p:nvSpPr>
        <p:spPr>
          <a:xfrm>
            <a:off x="1482120" y="1487520"/>
            <a:ext cx="912240" cy="219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2" name="Imagen 23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2745000" y="1298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43" name="Imagen 24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125520" y="155412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44" name="Imagen 25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502440" y="1856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45" name="CustomShape 9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1" name="Picture 6"/>
          <p:cNvPicPr/>
          <p:nvPr/>
        </p:nvPicPr>
        <p:blipFill>
          <a:blip r:embed="rId3"/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52" name="CustomShape 6"/>
          <p:cNvSpPr/>
          <p:nvPr/>
        </p:nvSpPr>
        <p:spPr>
          <a:xfrm>
            <a:off x="914400" y="1019160"/>
            <a:ext cx="56736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3" name="Imagen 3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54" name="CustomShape 7"/>
          <p:cNvSpPr/>
          <p:nvPr/>
        </p:nvSpPr>
        <p:spPr>
          <a:xfrm>
            <a:off x="1482120" y="1019160"/>
            <a:ext cx="912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5" name="CustomShape 8"/>
          <p:cNvSpPr/>
          <p:nvPr/>
        </p:nvSpPr>
        <p:spPr>
          <a:xfrm>
            <a:off x="1482120" y="1487520"/>
            <a:ext cx="912240" cy="219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6" name="Imagen 23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2745000" y="1298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57" name="Imagen 24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125520" y="155412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58" name="Imagen 25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502440" y="1856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59" name="Picture 4"/>
          <p:cNvPicPr/>
          <p:nvPr/>
        </p:nvPicPr>
        <p:blipFill>
          <a:blip r:embed="rId5"/>
          <a:stretch/>
        </p:blipFill>
        <p:spPr>
          <a:xfrm>
            <a:off x="4952880" y="805320"/>
            <a:ext cx="4610520" cy="45712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60" name="CustomShape 9"/>
          <p:cNvSpPr/>
          <p:nvPr/>
        </p:nvSpPr>
        <p:spPr>
          <a:xfrm>
            <a:off x="583200" y="485064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When we have a 3D image, we talk about voxels.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61" name="CustomShape 10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7" name="Picture 6"/>
          <p:cNvPicPr/>
          <p:nvPr/>
        </p:nvPicPr>
        <p:blipFill>
          <a:blip r:embed="rId3"/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68" name="CustomShape 6"/>
          <p:cNvSpPr/>
          <p:nvPr/>
        </p:nvSpPr>
        <p:spPr>
          <a:xfrm>
            <a:off x="914400" y="1019160"/>
            <a:ext cx="56736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9" name="Imagen 3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70" name="CustomShape 7"/>
          <p:cNvSpPr/>
          <p:nvPr/>
        </p:nvSpPr>
        <p:spPr>
          <a:xfrm>
            <a:off x="1482120" y="1019160"/>
            <a:ext cx="912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1" name="CustomShape 8"/>
          <p:cNvSpPr/>
          <p:nvPr/>
        </p:nvSpPr>
        <p:spPr>
          <a:xfrm>
            <a:off x="1482120" y="1487520"/>
            <a:ext cx="912240" cy="219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2" name="Imagen 23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2745000" y="1298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3" name="Imagen 24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125520" y="155412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4" name="Imagen 25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502440" y="1856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5" name="Picture 4"/>
          <p:cNvPicPr/>
          <p:nvPr/>
        </p:nvPicPr>
        <p:blipFill>
          <a:blip r:embed="rId5"/>
          <a:stretch/>
        </p:blipFill>
        <p:spPr>
          <a:xfrm>
            <a:off x="4952880" y="805320"/>
            <a:ext cx="4610520" cy="45712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76" name="CustomShape 9"/>
          <p:cNvSpPr/>
          <p:nvPr/>
        </p:nvSpPr>
        <p:spPr>
          <a:xfrm>
            <a:off x="583200" y="4850640"/>
            <a:ext cx="425592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Most common 3D file formats: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NifTi (.nii)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Compressed NifTi (nii.gz)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7" name="CustomShape 10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6"/>
          <p:cNvSpPr/>
          <p:nvPr/>
        </p:nvSpPr>
        <p:spPr>
          <a:xfrm>
            <a:off x="4155840" y="977760"/>
            <a:ext cx="5225400" cy="24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Voxel size determines our image resolution: smaller = better.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Resolution is (partly) dependent on the strength of the magnetic field.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84" name="Picture 4"/>
          <p:cNvPicPr/>
          <p:nvPr/>
        </p:nvPicPr>
        <p:blipFill>
          <a:blip r:embed="rId3"/>
          <a:stretch/>
        </p:blipFill>
        <p:spPr>
          <a:xfrm>
            <a:off x="707760" y="876600"/>
            <a:ext cx="2996640" cy="2971080"/>
          </a:xfrm>
          <a:prstGeom prst="rect">
            <a:avLst/>
          </a:prstGeom>
          <a:ln>
            <a:noFill/>
          </a:ln>
        </p:spPr>
      </p:pic>
      <p:sp>
        <p:nvSpPr>
          <p:cNvPr id="285" name="CustomShape 7"/>
          <p:cNvSpPr/>
          <p:nvPr/>
        </p:nvSpPr>
        <p:spPr>
          <a:xfrm>
            <a:off x="3746520" y="4653720"/>
            <a:ext cx="5892120" cy="19198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Common resolutions for different strengths: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1.5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3x3x3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2x2x2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0.8x0.8x.0.8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86" name="CustomShape 8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87" name="CustomShape 9"/>
          <p:cNvSpPr/>
          <p:nvPr/>
        </p:nvSpPr>
        <p:spPr>
          <a:xfrm flipH="1">
            <a:off x="603000" y="4812120"/>
            <a:ext cx="2909520" cy="960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The </a:t>
            </a:r>
            <a:r>
              <a:rPr lang="en-US" sz="1800" b="1" strike="noStrike" spc="-1">
                <a:solidFill>
                  <a:srgbClr val="000000"/>
                </a:solidFill>
                <a:latin typeface="Franklin Gothic Book"/>
              </a:rPr>
              <a:t>earth's</a:t>
            </a: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 </a:t>
            </a:r>
            <a:r>
              <a:rPr lang="en-US" sz="1800" b="1" strike="noStrike" spc="-1">
                <a:solidFill>
                  <a:srgbClr val="000000"/>
                </a:solidFill>
                <a:latin typeface="Franklin Gothic Book"/>
              </a:rPr>
              <a:t>magnetic</a:t>
            </a: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 </a:t>
            </a:r>
            <a:r>
              <a:rPr lang="en-US" sz="1800" b="1" strike="noStrike" spc="-1">
                <a:solidFill>
                  <a:srgbClr val="000000"/>
                </a:solidFill>
                <a:latin typeface="Franklin Gothic Book"/>
              </a:rPr>
              <a:t>field</a:t>
            </a: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, at the equator, is approximately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0.00005 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2"/>
          <p:cNvSpPr/>
          <p:nvPr/>
        </p:nvSpPr>
        <p:spPr>
          <a:xfrm>
            <a:off x="835200" y="1441080"/>
            <a:ext cx="6759000" cy="338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Most common 3D files: NifTi (.nii) and compressed NifTi (nii.gz).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577440" y="264600"/>
            <a:ext cx="93160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I. Basics of MRI. Recap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II. Types of MR images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7" name="Picture 4"/>
          <p:cNvPicPr/>
          <p:nvPr/>
        </p:nvPicPr>
        <p:blipFill>
          <a:blip r:embed="rId3"/>
          <a:stretch/>
        </p:blipFill>
        <p:spPr>
          <a:xfrm>
            <a:off x="6095880" y="3572280"/>
            <a:ext cx="2996640" cy="297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Who is this seminar for?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7"/>
          <p:cNvSpPr/>
          <p:nvPr/>
        </p:nvSpPr>
        <p:spPr>
          <a:xfrm>
            <a:off x="866160" y="1284480"/>
            <a:ext cx="868212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This is a hands-on workshop on functional Magnetic Resonance Imaging (fMRI) analysis for the PsyMSc4 at the Goethe University.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Very few assumptions are made about previous knowledge on the topic, so this workshop can be a very good entry point for complete beginners from any discipline. Also, the first introductory session could also be suited for non-scientists willing to get a broad idea into what MRI is.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828800" y="6035760"/>
            <a:ext cx="75052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*For the purpose of this seminar only these two types will be covered since they are essential for standard fMRI analysis.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04" name="CustomShape 7"/>
          <p:cNvSpPr/>
          <p:nvPr/>
        </p:nvSpPr>
        <p:spPr>
          <a:xfrm>
            <a:off x="80388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608580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2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52040" y="857520"/>
            <a:ext cx="3015720" cy="9370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(T1w)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608580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11" name="CustomShape 5"/>
          <p:cNvSpPr/>
          <p:nvPr/>
        </p:nvSpPr>
        <p:spPr>
          <a:xfrm>
            <a:off x="3918240" y="2564640"/>
            <a:ext cx="2418840" cy="21715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Aim: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Structure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Feats: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Good spatial resolution.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free.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Slow acquisition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(~5 min full brain)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2" name="Picture 2"/>
          <p:cNvPicPr/>
          <p:nvPr/>
        </p:nvPicPr>
        <p:blipFill>
          <a:blip r:embed="rId3"/>
          <a:stretch/>
        </p:blipFill>
        <p:spPr>
          <a:xfrm>
            <a:off x="752040" y="1890360"/>
            <a:ext cx="3015720" cy="2949120"/>
          </a:xfrm>
          <a:prstGeom prst="rect">
            <a:avLst/>
          </a:prstGeom>
          <a:ln>
            <a:noFill/>
          </a:ln>
        </p:spPr>
      </p:pic>
      <p:sp>
        <p:nvSpPr>
          <p:cNvPr id="313" name="CustomShape 6"/>
          <p:cNvSpPr/>
          <p:nvPr/>
        </p:nvSpPr>
        <p:spPr>
          <a:xfrm>
            <a:off x="752040" y="4840200"/>
            <a:ext cx="30157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Differences in signal strength caused by different tissue types.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400560" y="2540880"/>
            <a:ext cx="2418840" cy="2248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Aim: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Feats: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“Good” time resolution.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Measures blood flow.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sensitive.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Fast acquisition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(~2s full brain)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7"/>
          <p:cNvSpPr/>
          <p:nvPr/>
        </p:nvSpPr>
        <p:spPr>
          <a:xfrm>
            <a:off x="5900760" y="5258520"/>
            <a:ext cx="30157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Differences in signal strength caused by distortions in the magnetic field.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1" name="CustomShape 8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22" name="CustomShape 9"/>
          <p:cNvSpPr/>
          <p:nvPr/>
        </p:nvSpPr>
        <p:spPr>
          <a:xfrm>
            <a:off x="80388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23" name="CustomShape 10"/>
          <p:cNvSpPr/>
          <p:nvPr/>
        </p:nvSpPr>
        <p:spPr>
          <a:xfrm>
            <a:off x="6085800" y="886320"/>
            <a:ext cx="3015720" cy="963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T2*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24" name="Imagen 19"/>
          <p:cNvPicPr/>
          <p:nvPr/>
        </p:nvPicPr>
        <p:blipFill>
          <a:blip r:embed="rId3"/>
          <a:stretch/>
        </p:blipFill>
        <p:spPr>
          <a:xfrm>
            <a:off x="6229440" y="1893240"/>
            <a:ext cx="2626920" cy="321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1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577440" y="3698280"/>
            <a:ext cx="4281120" cy="11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Inverse contrast!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33" name="CustomShape 9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34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42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43" name="CustomShape 8"/>
          <p:cNvSpPr/>
          <p:nvPr/>
        </p:nvSpPr>
        <p:spPr>
          <a:xfrm>
            <a:off x="571680" y="3683880"/>
            <a:ext cx="4281120" cy="11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Inverse contrast!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44" name="CustomShape 9"/>
          <p:cNvSpPr/>
          <p:nvPr/>
        </p:nvSpPr>
        <p:spPr>
          <a:xfrm>
            <a:off x="3876480" y="4682520"/>
            <a:ext cx="2481120" cy="1350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T1w: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Grey matter – dark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White matter - bright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45" name="CustomShape 10"/>
          <p:cNvSpPr/>
          <p:nvPr/>
        </p:nvSpPr>
        <p:spPr>
          <a:xfrm>
            <a:off x="6852960" y="4682520"/>
            <a:ext cx="2481120" cy="1350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T2: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Grey matter – bright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White matter - dark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46" name="CustomShape 11"/>
          <p:cNvSpPr/>
          <p:nvPr/>
        </p:nvSpPr>
        <p:spPr>
          <a:xfrm flipV="1">
            <a:off x="5880240" y="1616040"/>
            <a:ext cx="2700720" cy="330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12"/>
          <p:cNvSpPr/>
          <p:nvPr/>
        </p:nvSpPr>
        <p:spPr>
          <a:xfrm flipV="1">
            <a:off x="8754840" y="3131640"/>
            <a:ext cx="360" cy="1731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13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882320" y="4101480"/>
            <a:ext cx="2449440" cy="926640"/>
          </a:xfrm>
          <a:prstGeom prst="rect">
            <a:avLst/>
          </a:prstGeom>
          <a:ln>
            <a:noFill/>
          </a:ln>
        </p:spPr>
      </p:pic>
      <p:sp>
        <p:nvSpPr>
          <p:cNvPr id="350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7" name="CustomShape 8"/>
          <p:cNvSpPr/>
          <p:nvPr/>
        </p:nvSpPr>
        <p:spPr>
          <a:xfrm>
            <a:off x="593640" y="3666600"/>
            <a:ext cx="3975840" cy="21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have (usually) lower spatial resolution.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Gain in time resolution!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58" name="CustomShape 9"/>
          <p:cNvSpPr/>
          <p:nvPr/>
        </p:nvSpPr>
        <p:spPr>
          <a:xfrm>
            <a:off x="7484760" y="4135320"/>
            <a:ext cx="1960920" cy="20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7709400" y="402696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11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61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034600" y="42537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2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187240" y="4406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3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339520" y="4558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4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491800" y="47109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5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644440" y="48636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796720" y="50158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7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949000" y="51681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101640" y="53208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253920" y="54730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70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406200" y="56253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71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78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79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  <p:sp>
        <p:nvSpPr>
          <p:cNvPr id="380" name="CustomShape 8"/>
          <p:cNvSpPr/>
          <p:nvPr/>
        </p:nvSpPr>
        <p:spPr>
          <a:xfrm>
            <a:off x="602640" y="3695760"/>
            <a:ext cx="3975840" cy="21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 = time to sample the entire field (to collect one brain volume).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81" name="CustomShape 9"/>
          <p:cNvSpPr/>
          <p:nvPr/>
        </p:nvSpPr>
        <p:spPr>
          <a:xfrm>
            <a:off x="7484760" y="4135320"/>
            <a:ext cx="1960920" cy="20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0"/>
          <p:cNvSpPr/>
          <p:nvPr/>
        </p:nvSpPr>
        <p:spPr>
          <a:xfrm>
            <a:off x="7441920" y="380196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3" name="CustomShape 11"/>
          <p:cNvSpPr/>
          <p:nvPr/>
        </p:nvSpPr>
        <p:spPr>
          <a:xfrm>
            <a:off x="7612200" y="41122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4" name="CustomShape 12"/>
          <p:cNvSpPr/>
          <p:nvPr/>
        </p:nvSpPr>
        <p:spPr>
          <a:xfrm>
            <a:off x="7764480" y="42649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5" name="CustomShape 13"/>
          <p:cNvSpPr/>
          <p:nvPr/>
        </p:nvSpPr>
        <p:spPr>
          <a:xfrm>
            <a:off x="7916760" y="44172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6" name="CustomShape 14"/>
          <p:cNvSpPr/>
          <p:nvPr/>
        </p:nvSpPr>
        <p:spPr>
          <a:xfrm>
            <a:off x="8069400" y="45694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7" name="CustomShape 15"/>
          <p:cNvSpPr/>
          <p:nvPr/>
        </p:nvSpPr>
        <p:spPr>
          <a:xfrm>
            <a:off x="8221680" y="47221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8" name="CustomShape 16"/>
          <p:cNvSpPr/>
          <p:nvPr/>
        </p:nvSpPr>
        <p:spPr>
          <a:xfrm>
            <a:off x="8373960" y="48744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9" name="CustomShape 17"/>
          <p:cNvSpPr/>
          <p:nvPr/>
        </p:nvSpPr>
        <p:spPr>
          <a:xfrm>
            <a:off x="8526600" y="50266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0" name="CustomShape 18"/>
          <p:cNvSpPr/>
          <p:nvPr/>
        </p:nvSpPr>
        <p:spPr>
          <a:xfrm>
            <a:off x="8678880" y="51793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1" name="CustomShape 19"/>
          <p:cNvSpPr/>
          <p:nvPr/>
        </p:nvSpPr>
        <p:spPr>
          <a:xfrm>
            <a:off x="8831160" y="53316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2" name="CustomShape 20"/>
          <p:cNvSpPr/>
          <p:nvPr/>
        </p:nvSpPr>
        <p:spPr>
          <a:xfrm>
            <a:off x="8983800" y="54838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3" name="CustomShape 21"/>
          <p:cNvSpPr/>
          <p:nvPr/>
        </p:nvSpPr>
        <p:spPr>
          <a:xfrm>
            <a:off x="9136080" y="56365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4" name="CustomShape 22"/>
          <p:cNvSpPr/>
          <p:nvPr/>
        </p:nvSpPr>
        <p:spPr>
          <a:xfrm>
            <a:off x="9288360" y="57888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5" name="CustomShape 23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9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882320" y="41014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7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034600" y="42537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187240" y="4406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339520" y="4558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0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491800" y="47109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1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644440" y="48636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2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796720" y="50158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3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949000" y="51681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4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101640" y="53208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5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253920" y="54730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406200" y="5625360"/>
            <a:ext cx="2449440" cy="92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6"/>
          <p:cNvSpPr/>
          <p:nvPr/>
        </p:nvSpPr>
        <p:spPr>
          <a:xfrm>
            <a:off x="906120" y="783000"/>
            <a:ext cx="7911720" cy="31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runs. What are they?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Noise due to scanner drift accumulates over time so collecting images for </a:t>
            </a:r>
            <a:r>
              <a:rPr lang="en-US" sz="20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too long 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will cause your images to look bad.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latin typeface="Calibri"/>
                <a:ea typeface="DejaVu Sans"/>
              </a:rPr>
              <a:t>Solution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: divide your task into shorter blocks, i.e., runs.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Aprox. run duration: ~10 minutes (adults) / ~6 minutes (children).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Max duration: 15 minutes (ideally less).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Run duration is often measured in </a:t>
            </a:r>
            <a:r>
              <a:rPr lang="en-US" sz="20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volumes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13" name="CustomShape 7"/>
          <p:cNvSpPr/>
          <p:nvPr/>
        </p:nvSpPr>
        <p:spPr>
          <a:xfrm>
            <a:off x="7306560" y="3994560"/>
            <a:ext cx="1960920" cy="20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8"/>
          <p:cNvSpPr/>
          <p:nvPr/>
        </p:nvSpPr>
        <p:spPr>
          <a:xfrm>
            <a:off x="7263720" y="366084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5" name="CustomShape 9"/>
          <p:cNvSpPr/>
          <p:nvPr/>
        </p:nvSpPr>
        <p:spPr>
          <a:xfrm>
            <a:off x="7434000" y="39715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6" name="CustomShape 10"/>
          <p:cNvSpPr/>
          <p:nvPr/>
        </p:nvSpPr>
        <p:spPr>
          <a:xfrm>
            <a:off x="7586640" y="41238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7" name="CustomShape 11"/>
          <p:cNvSpPr/>
          <p:nvPr/>
        </p:nvSpPr>
        <p:spPr>
          <a:xfrm>
            <a:off x="7738920" y="42764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8" name="CustomShape 12"/>
          <p:cNvSpPr/>
          <p:nvPr/>
        </p:nvSpPr>
        <p:spPr>
          <a:xfrm>
            <a:off x="7891200" y="44287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9" name="CustomShape 13"/>
          <p:cNvSpPr/>
          <p:nvPr/>
        </p:nvSpPr>
        <p:spPr>
          <a:xfrm>
            <a:off x="8043840" y="45810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0" name="CustomShape 14"/>
          <p:cNvSpPr/>
          <p:nvPr/>
        </p:nvSpPr>
        <p:spPr>
          <a:xfrm>
            <a:off x="8196120" y="47336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1" name="CustomShape 15"/>
          <p:cNvSpPr/>
          <p:nvPr/>
        </p:nvSpPr>
        <p:spPr>
          <a:xfrm>
            <a:off x="8348400" y="48859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2" name="CustomShape 16"/>
          <p:cNvSpPr/>
          <p:nvPr/>
        </p:nvSpPr>
        <p:spPr>
          <a:xfrm>
            <a:off x="8501040" y="50382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3" name="CustomShape 17"/>
          <p:cNvSpPr/>
          <p:nvPr/>
        </p:nvSpPr>
        <p:spPr>
          <a:xfrm>
            <a:off x="8653320" y="51908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4" name="CustomShape 18"/>
          <p:cNvSpPr/>
          <p:nvPr/>
        </p:nvSpPr>
        <p:spPr>
          <a:xfrm>
            <a:off x="8805600" y="53431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5" name="CustomShape 19"/>
          <p:cNvSpPr/>
          <p:nvPr/>
        </p:nvSpPr>
        <p:spPr>
          <a:xfrm>
            <a:off x="8958240" y="54954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6" name="CustomShape 20"/>
          <p:cNvSpPr/>
          <p:nvPr/>
        </p:nvSpPr>
        <p:spPr>
          <a:xfrm>
            <a:off x="9288360" y="59072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7" name="CustomShape 21"/>
          <p:cNvSpPr/>
          <p:nvPr/>
        </p:nvSpPr>
        <p:spPr>
          <a:xfrm>
            <a:off x="571680" y="6840"/>
            <a:ext cx="643860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Types of MR images*. Functional images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42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704480" y="39607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2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856760" y="41130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0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009400" y="42652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1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161680" y="44179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2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313960" y="45702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3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466600" y="47224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4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618880" y="48751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5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771160" y="5027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923800" y="5179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7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076080" y="53323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228360" y="5484600"/>
            <a:ext cx="2449440" cy="92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CustomShape 2"/>
          <p:cNvSpPr/>
          <p:nvPr/>
        </p:nvSpPr>
        <p:spPr>
          <a:xfrm>
            <a:off x="0" y="25596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II. MR images types. Recap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7"/>
          <p:cNvSpPr/>
          <p:nvPr/>
        </p:nvSpPr>
        <p:spPr>
          <a:xfrm>
            <a:off x="666360" y="944280"/>
            <a:ext cx="4591080" cy="302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Key ideas.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 = time to collect one brain volume.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Runs = blocks of recording time.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446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5990760" y="4661640"/>
            <a:ext cx="3717720" cy="169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3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5990760" y="4661640"/>
            <a:ext cx="3717720" cy="169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571680" y="684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What is this seminar for?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"/>
          <p:cNvSpPr/>
          <p:nvPr/>
        </p:nvSpPr>
        <p:spPr>
          <a:xfrm>
            <a:off x="830160" y="1284480"/>
            <a:ext cx="871812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The workshops will cover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which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are the necessary and common steps when conducting fMRI research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how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to run them with MATLAB's SPM.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The core Philosophy of the workshop is that one of the main skills that a cognitive neuroscientist should have is the ability to judge what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can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and what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cannot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be done with fMRI experiments from a conceptual level. In order to acquire such a skill, one needs to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understand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fMRI research , i.e., to know the basics of the technique itself and the logic behind the most common analysis.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5" name="CustomShape 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7"/>
          <p:cNvSpPr/>
          <p:nvPr/>
        </p:nvSpPr>
        <p:spPr>
          <a:xfrm>
            <a:off x="555120" y="771120"/>
            <a:ext cx="7505280" cy="171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spatial.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icture 4"/>
          <p:cNvPicPr/>
          <p:nvPr/>
        </p:nvPicPr>
        <p:blipFill>
          <a:blip r:embed="rId3"/>
          <a:stretch/>
        </p:blipFill>
        <p:spPr>
          <a:xfrm>
            <a:off x="4335120" y="2939400"/>
            <a:ext cx="2222280" cy="2203200"/>
          </a:xfrm>
          <a:prstGeom prst="rect">
            <a:avLst/>
          </a:prstGeom>
          <a:ln>
            <a:noFill/>
          </a:ln>
        </p:spPr>
      </p:pic>
      <p:sp>
        <p:nvSpPr>
          <p:cNvPr id="462" name="CustomShape 1"/>
          <p:cNvSpPr/>
          <p:nvPr/>
        </p:nvSpPr>
        <p:spPr>
          <a:xfrm>
            <a:off x="4343040" y="428472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2"/>
          <p:cNvSpPr/>
          <p:nvPr/>
        </p:nvSpPr>
        <p:spPr>
          <a:xfrm>
            <a:off x="4335120" y="39276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3"/>
          <p:cNvSpPr/>
          <p:nvPr/>
        </p:nvSpPr>
        <p:spPr>
          <a:xfrm>
            <a:off x="4327560" y="35895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4"/>
          <p:cNvSpPr/>
          <p:nvPr/>
        </p:nvSpPr>
        <p:spPr>
          <a:xfrm>
            <a:off x="4327560" y="325152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10"/>
          <p:cNvSpPr/>
          <p:nvPr/>
        </p:nvSpPr>
        <p:spPr>
          <a:xfrm>
            <a:off x="555120" y="74700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72" name="Picture 2"/>
          <p:cNvPicPr/>
          <p:nvPr/>
        </p:nvPicPr>
        <p:blipFill>
          <a:blip r:embed="rId4"/>
          <a:srcRect l="20282" t="458" r="9109" b="-458"/>
          <a:stretch/>
        </p:blipFill>
        <p:spPr>
          <a:xfrm rot="5400000">
            <a:off x="282240" y="3093120"/>
            <a:ext cx="3051720" cy="2080800"/>
          </a:xfrm>
          <a:prstGeom prst="rect">
            <a:avLst/>
          </a:prstGeom>
          <a:ln>
            <a:noFill/>
          </a:ln>
        </p:spPr>
      </p:pic>
      <p:sp>
        <p:nvSpPr>
          <p:cNvPr id="473" name="CustomShape 11"/>
          <p:cNvSpPr/>
          <p:nvPr/>
        </p:nvSpPr>
        <p:spPr>
          <a:xfrm>
            <a:off x="4343040" y="29412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2"/>
          <p:cNvSpPr/>
          <p:nvPr/>
        </p:nvSpPr>
        <p:spPr>
          <a:xfrm>
            <a:off x="7587000" y="2569320"/>
            <a:ext cx="2173680" cy="7398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If collecting this entire volume takes 2s (TR=2s), it means that the top slice was acquired ~2 after the bottom one!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475" name="CustomShape 13"/>
          <p:cNvSpPr/>
          <p:nvPr/>
        </p:nvSpPr>
        <p:spPr>
          <a:xfrm>
            <a:off x="6829560" y="375516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14"/>
          <p:cNvSpPr/>
          <p:nvPr/>
        </p:nvSpPr>
        <p:spPr>
          <a:xfrm rot="5400000">
            <a:off x="6420600" y="431172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7" name="CustomShape 15"/>
          <p:cNvSpPr/>
          <p:nvPr/>
        </p:nvSpPr>
        <p:spPr>
          <a:xfrm rot="5400000">
            <a:off x="6543720" y="37389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8" name="CustomShape 16"/>
          <p:cNvSpPr/>
          <p:nvPr/>
        </p:nvSpPr>
        <p:spPr>
          <a:xfrm rot="5400000">
            <a:off x="6476040" y="490680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9" name="CustomShape 17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80" name="CustomShape 18"/>
          <p:cNvSpPr/>
          <p:nvPr/>
        </p:nvSpPr>
        <p:spPr>
          <a:xfrm>
            <a:off x="2934720" y="39132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4"/>
          <p:cNvPicPr/>
          <p:nvPr/>
        </p:nvPicPr>
        <p:blipFill>
          <a:blip r:embed="rId3"/>
          <a:srcRect t="67876" b="17045"/>
          <a:stretch/>
        </p:blipFill>
        <p:spPr>
          <a:xfrm>
            <a:off x="5032800" y="451224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482" name="Picture 4"/>
          <p:cNvPicPr/>
          <p:nvPr/>
        </p:nvPicPr>
        <p:blipFill>
          <a:blip r:embed="rId3"/>
          <a:srcRect t="83002"/>
          <a:stretch/>
        </p:blipFill>
        <p:spPr>
          <a:xfrm>
            <a:off x="5213880" y="4859280"/>
            <a:ext cx="2222280" cy="375120"/>
          </a:xfrm>
          <a:prstGeom prst="rect">
            <a:avLst/>
          </a:prstGeom>
          <a:ln>
            <a:noFill/>
          </a:ln>
        </p:spPr>
      </p:pic>
      <p:pic>
        <p:nvPicPr>
          <p:cNvPr id="483" name="Picture 4"/>
          <p:cNvPicPr/>
          <p:nvPr/>
        </p:nvPicPr>
        <p:blipFill>
          <a:blip r:embed="rId3"/>
          <a:srcRect b="58745"/>
          <a:stretch/>
        </p:blipFill>
        <p:spPr>
          <a:xfrm>
            <a:off x="4299120" y="2939400"/>
            <a:ext cx="2222280" cy="909360"/>
          </a:xfrm>
          <a:prstGeom prst="rect">
            <a:avLst/>
          </a:prstGeom>
          <a:ln>
            <a:noFill/>
          </a:ln>
        </p:spPr>
      </p:pic>
      <p:sp>
        <p:nvSpPr>
          <p:cNvPr id="484" name="CustomShape 1"/>
          <p:cNvSpPr/>
          <p:nvPr/>
        </p:nvSpPr>
        <p:spPr>
          <a:xfrm>
            <a:off x="5205960" y="43455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2"/>
          <p:cNvSpPr/>
          <p:nvPr/>
        </p:nvSpPr>
        <p:spPr>
          <a:xfrm>
            <a:off x="5030640" y="39276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86" name="Picture 4"/>
          <p:cNvPicPr/>
          <p:nvPr/>
        </p:nvPicPr>
        <p:blipFill>
          <a:blip r:embed="rId3"/>
          <a:srcRect t="52669" b="32252"/>
          <a:stretch/>
        </p:blipFill>
        <p:spPr>
          <a:xfrm>
            <a:off x="4832640" y="415512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487" name="Picture 4"/>
          <p:cNvPicPr/>
          <p:nvPr/>
        </p:nvPicPr>
        <p:blipFill>
          <a:blip r:embed="rId3"/>
          <a:srcRect t="40143" b="46991"/>
          <a:stretch/>
        </p:blipFill>
        <p:spPr>
          <a:xfrm>
            <a:off x="4701960" y="3842280"/>
            <a:ext cx="2222280" cy="284040"/>
          </a:xfrm>
          <a:prstGeom prst="rect">
            <a:avLst/>
          </a:prstGeom>
          <a:ln>
            <a:noFill/>
          </a:ln>
        </p:spPr>
      </p:pic>
      <p:sp>
        <p:nvSpPr>
          <p:cNvPr id="488" name="CustomShape 3"/>
          <p:cNvSpPr/>
          <p:nvPr/>
        </p:nvSpPr>
        <p:spPr>
          <a:xfrm>
            <a:off x="4832640" y="35895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CustomShape 4"/>
          <p:cNvSpPr/>
          <p:nvPr/>
        </p:nvSpPr>
        <p:spPr>
          <a:xfrm>
            <a:off x="4505040" y="325152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10"/>
          <p:cNvSpPr/>
          <p:nvPr/>
        </p:nvSpPr>
        <p:spPr>
          <a:xfrm>
            <a:off x="555120" y="74664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6" name="CustomShape 11"/>
          <p:cNvSpPr/>
          <p:nvPr/>
        </p:nvSpPr>
        <p:spPr>
          <a:xfrm>
            <a:off x="4306680" y="29412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12"/>
          <p:cNvSpPr/>
          <p:nvPr/>
        </p:nvSpPr>
        <p:spPr>
          <a:xfrm>
            <a:off x="8035560" y="375516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13"/>
          <p:cNvSpPr/>
          <p:nvPr/>
        </p:nvSpPr>
        <p:spPr>
          <a:xfrm rot="5400000">
            <a:off x="7626600" y="431172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99" name="CustomShape 14"/>
          <p:cNvSpPr/>
          <p:nvPr/>
        </p:nvSpPr>
        <p:spPr>
          <a:xfrm>
            <a:off x="2934720" y="39132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15"/>
          <p:cNvSpPr/>
          <p:nvPr/>
        </p:nvSpPr>
        <p:spPr>
          <a:xfrm>
            <a:off x="7550640" y="2569320"/>
            <a:ext cx="2173680" cy="7398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If collecting this entire volume takes 2s (TR=2s), it means that the bottom slice was acquired ~2 after the top one!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01" name="CustomShape 16"/>
          <p:cNvSpPr/>
          <p:nvPr/>
        </p:nvSpPr>
        <p:spPr>
          <a:xfrm rot="5400000">
            <a:off x="7749720" y="37389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2" name="CustomShape 17"/>
          <p:cNvSpPr/>
          <p:nvPr/>
        </p:nvSpPr>
        <p:spPr>
          <a:xfrm rot="5400000">
            <a:off x="7682040" y="490680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3" name="CustomShape 18"/>
          <p:cNvSpPr/>
          <p:nvPr/>
        </p:nvSpPr>
        <p:spPr>
          <a:xfrm>
            <a:off x="4314240" y="5390640"/>
            <a:ext cx="3116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CustomShape 19"/>
          <p:cNvSpPr/>
          <p:nvPr/>
        </p:nvSpPr>
        <p:spPr>
          <a:xfrm>
            <a:off x="4306680" y="5155920"/>
            <a:ext cx="533160" cy="22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05" name="CustomShape 20"/>
          <p:cNvSpPr/>
          <p:nvPr/>
        </p:nvSpPr>
        <p:spPr>
          <a:xfrm>
            <a:off x="4319280" y="53841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6" name="CustomShape 21"/>
          <p:cNvSpPr/>
          <p:nvPr/>
        </p:nvSpPr>
        <p:spPr>
          <a:xfrm>
            <a:off x="7062480" y="5390640"/>
            <a:ext cx="487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7" name="CustomShape 2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08" name="Picture 2"/>
          <p:cNvPicPr/>
          <p:nvPr/>
        </p:nvPicPr>
        <p:blipFill>
          <a:blip r:embed="rId4"/>
          <a:srcRect l="20282" t="458" r="9109" b="-458"/>
          <a:stretch/>
        </p:blipFill>
        <p:spPr>
          <a:xfrm rot="5400000">
            <a:off x="282240" y="3093120"/>
            <a:ext cx="3051720" cy="208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icture 4"/>
          <p:cNvPicPr/>
          <p:nvPr/>
        </p:nvPicPr>
        <p:blipFill>
          <a:blip r:embed="rId3"/>
          <a:srcRect t="67876" b="17045"/>
          <a:stretch/>
        </p:blipFill>
        <p:spPr>
          <a:xfrm>
            <a:off x="1744560" y="456192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510" name="Picture 4"/>
          <p:cNvPicPr/>
          <p:nvPr/>
        </p:nvPicPr>
        <p:blipFill>
          <a:blip r:embed="rId3"/>
          <a:srcRect t="83002"/>
          <a:stretch/>
        </p:blipFill>
        <p:spPr>
          <a:xfrm>
            <a:off x="1925280" y="4908960"/>
            <a:ext cx="2222280" cy="375120"/>
          </a:xfrm>
          <a:prstGeom prst="rect">
            <a:avLst/>
          </a:prstGeom>
          <a:ln>
            <a:noFill/>
          </a:ln>
        </p:spPr>
      </p:pic>
      <p:pic>
        <p:nvPicPr>
          <p:cNvPr id="511" name="Picture 4"/>
          <p:cNvPicPr/>
          <p:nvPr/>
        </p:nvPicPr>
        <p:blipFill>
          <a:blip r:embed="rId3"/>
          <a:srcRect b="58745"/>
          <a:stretch/>
        </p:blipFill>
        <p:spPr>
          <a:xfrm>
            <a:off x="1010520" y="2989440"/>
            <a:ext cx="2222280" cy="909360"/>
          </a:xfrm>
          <a:prstGeom prst="rect">
            <a:avLst/>
          </a:prstGeom>
          <a:ln>
            <a:noFill/>
          </a:ln>
        </p:spPr>
      </p:pic>
      <p:sp>
        <p:nvSpPr>
          <p:cNvPr id="512" name="CustomShape 1"/>
          <p:cNvSpPr/>
          <p:nvPr/>
        </p:nvSpPr>
        <p:spPr>
          <a:xfrm>
            <a:off x="1917360" y="43952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2"/>
          <p:cNvSpPr/>
          <p:nvPr/>
        </p:nvSpPr>
        <p:spPr>
          <a:xfrm>
            <a:off x="1742040" y="397728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4" name="Picture 4"/>
          <p:cNvPicPr/>
          <p:nvPr/>
        </p:nvPicPr>
        <p:blipFill>
          <a:blip r:embed="rId3"/>
          <a:srcRect t="52669" b="32252"/>
          <a:stretch/>
        </p:blipFill>
        <p:spPr>
          <a:xfrm>
            <a:off x="1544040" y="420480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515" name="Picture 4"/>
          <p:cNvPicPr/>
          <p:nvPr/>
        </p:nvPicPr>
        <p:blipFill>
          <a:blip r:embed="rId3"/>
          <a:srcRect t="40143" b="46991"/>
          <a:stretch/>
        </p:blipFill>
        <p:spPr>
          <a:xfrm>
            <a:off x="1413360" y="3892320"/>
            <a:ext cx="2222280" cy="284040"/>
          </a:xfrm>
          <a:prstGeom prst="rect">
            <a:avLst/>
          </a:prstGeom>
          <a:ln>
            <a:noFill/>
          </a:ln>
        </p:spPr>
      </p:pic>
      <p:sp>
        <p:nvSpPr>
          <p:cNvPr id="516" name="CustomShape 3"/>
          <p:cNvSpPr/>
          <p:nvPr/>
        </p:nvSpPr>
        <p:spPr>
          <a:xfrm>
            <a:off x="1544040" y="36392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4"/>
          <p:cNvSpPr/>
          <p:nvPr/>
        </p:nvSpPr>
        <p:spPr>
          <a:xfrm>
            <a:off x="1216440" y="33012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CustomShape 10"/>
          <p:cNvSpPr/>
          <p:nvPr/>
        </p:nvSpPr>
        <p:spPr>
          <a:xfrm>
            <a:off x="1018440" y="29912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11"/>
          <p:cNvSpPr/>
          <p:nvPr/>
        </p:nvSpPr>
        <p:spPr>
          <a:xfrm>
            <a:off x="7927200" y="374652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CustomShape 12"/>
          <p:cNvSpPr/>
          <p:nvPr/>
        </p:nvSpPr>
        <p:spPr>
          <a:xfrm rot="5400000">
            <a:off x="7518240" y="430308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26" name="CustomShape 13"/>
          <p:cNvSpPr/>
          <p:nvPr/>
        </p:nvSpPr>
        <p:spPr>
          <a:xfrm>
            <a:off x="3892320" y="39528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CustomShape 14"/>
          <p:cNvSpPr/>
          <p:nvPr/>
        </p:nvSpPr>
        <p:spPr>
          <a:xfrm>
            <a:off x="3315600" y="2474640"/>
            <a:ext cx="221724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Slice time correction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5"/>
          <p:cNvSpPr/>
          <p:nvPr/>
        </p:nvSpPr>
        <p:spPr>
          <a:xfrm rot="5400000">
            <a:off x="7641720" y="373032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29" name="CustomShape 16"/>
          <p:cNvSpPr/>
          <p:nvPr/>
        </p:nvSpPr>
        <p:spPr>
          <a:xfrm rot="5400000">
            <a:off x="7573680" y="489816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30" name="CustomShape 17"/>
          <p:cNvSpPr/>
          <p:nvPr/>
        </p:nvSpPr>
        <p:spPr>
          <a:xfrm>
            <a:off x="980640" y="5519160"/>
            <a:ext cx="3116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CustomShape 18"/>
          <p:cNvSpPr/>
          <p:nvPr/>
        </p:nvSpPr>
        <p:spPr>
          <a:xfrm>
            <a:off x="973080" y="5284800"/>
            <a:ext cx="533160" cy="22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32" name="CustomShape 19"/>
          <p:cNvSpPr/>
          <p:nvPr/>
        </p:nvSpPr>
        <p:spPr>
          <a:xfrm>
            <a:off x="985680" y="551268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33" name="CustomShape 20"/>
          <p:cNvSpPr/>
          <p:nvPr/>
        </p:nvSpPr>
        <p:spPr>
          <a:xfrm>
            <a:off x="3728880" y="5519160"/>
            <a:ext cx="487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534" name="Picture 4"/>
          <p:cNvPicPr/>
          <p:nvPr/>
        </p:nvPicPr>
        <p:blipFill>
          <a:blip r:embed="rId3"/>
          <a:stretch/>
        </p:blipFill>
        <p:spPr>
          <a:xfrm>
            <a:off x="5416200" y="2995200"/>
            <a:ext cx="2222280" cy="2203200"/>
          </a:xfrm>
          <a:prstGeom prst="rect">
            <a:avLst/>
          </a:prstGeom>
          <a:ln>
            <a:noFill/>
          </a:ln>
        </p:spPr>
      </p:pic>
      <p:sp>
        <p:nvSpPr>
          <p:cNvPr id="535" name="CustomShape 21"/>
          <p:cNvSpPr/>
          <p:nvPr/>
        </p:nvSpPr>
        <p:spPr>
          <a:xfrm>
            <a:off x="5423760" y="43401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22"/>
          <p:cNvSpPr/>
          <p:nvPr/>
        </p:nvSpPr>
        <p:spPr>
          <a:xfrm>
            <a:off x="5416200" y="39830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3"/>
          <p:cNvSpPr/>
          <p:nvPr/>
        </p:nvSpPr>
        <p:spPr>
          <a:xfrm>
            <a:off x="5408280" y="36450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24"/>
          <p:cNvSpPr/>
          <p:nvPr/>
        </p:nvSpPr>
        <p:spPr>
          <a:xfrm>
            <a:off x="5408280" y="33069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25"/>
          <p:cNvSpPr/>
          <p:nvPr/>
        </p:nvSpPr>
        <p:spPr>
          <a:xfrm>
            <a:off x="5423760" y="29970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CustomShape 26"/>
          <p:cNvSpPr/>
          <p:nvPr/>
        </p:nvSpPr>
        <p:spPr>
          <a:xfrm>
            <a:off x="555120" y="74664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27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CustomShape 6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8" name="CustomShape 7"/>
          <p:cNvSpPr/>
          <p:nvPr/>
        </p:nvSpPr>
        <p:spPr>
          <a:xfrm>
            <a:off x="713880" y="2581200"/>
            <a:ext cx="384012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Magnetic field inhomogeneities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9" name="CustomShape 8"/>
          <p:cNvSpPr/>
          <p:nvPr/>
        </p:nvSpPr>
        <p:spPr>
          <a:xfrm>
            <a:off x="5048280" y="2440440"/>
            <a:ext cx="4845240" cy="98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>
                <a:latin typeface="Arial"/>
                <a:ea typeface="Noto Sans CJK SC"/>
              </a:rPr>
              <a:t>“</a:t>
            </a:r>
            <a:r>
              <a:rPr lang="en-US" sz="1000" b="0" i="1" strike="noStrike" spc="-1">
                <a:latin typeface="Arial"/>
                <a:ea typeface="Noto Sans CJK SC"/>
              </a:rPr>
              <a:t>Magnetic field inhomogeneities, caused by susceptibility differences at</a:t>
            </a:r>
            <a:r>
              <a:rPr lang="en-US" sz="1000" b="0" i="1" u="sng" strike="noStrike" spc="-1">
                <a:uFillTx/>
                <a:latin typeface="Arial"/>
                <a:ea typeface="Noto Sans CJK SC"/>
              </a:rPr>
              <a:t> tissue/air and tissue/bone interfaces</a:t>
            </a:r>
            <a:r>
              <a:rPr lang="en-US" sz="1000" b="0" i="1" strike="noStrike" spc="-1">
                <a:latin typeface="Arial"/>
                <a:ea typeface="Noto Sans CJK SC"/>
              </a:rPr>
              <a:t>, result in significant geometric and intensity distortions. The challenge of reducing these field inhomogeneity effects arises from their spatial dependence. </a:t>
            </a:r>
            <a:r>
              <a:rPr lang="en-US" sz="1000" b="0" i="1" u="sng" strike="noStrike" spc="-1">
                <a:uFillTx/>
                <a:latin typeface="Arial"/>
                <a:ea typeface="Noto Sans CJK SC"/>
              </a:rPr>
              <a:t>Data from different spatial locations are corrupted to different degrees</a:t>
            </a:r>
            <a:r>
              <a:rPr lang="en-US" sz="1000" b="0" i="1" strike="noStrike" spc="-1">
                <a:latin typeface="Arial"/>
                <a:ea typeface="Noto Sans CJK SC"/>
              </a:rPr>
              <a:t>, with the amount of corruption determined by the local magnetic field environment</a:t>
            </a:r>
            <a:r>
              <a:rPr lang="en-US" sz="1000" b="0" strike="noStrike" spc="-1">
                <a:latin typeface="Arial"/>
                <a:ea typeface="Noto Sans CJK SC"/>
              </a:rPr>
              <a:t>.” (Gholipour, et al., 2011).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550" name="Imagen 13"/>
          <p:cNvPicPr/>
          <p:nvPr/>
        </p:nvPicPr>
        <p:blipFill>
          <a:blip r:embed="rId3"/>
          <a:stretch/>
        </p:blipFill>
        <p:spPr>
          <a:xfrm>
            <a:off x="713880" y="3200400"/>
            <a:ext cx="2060280" cy="3017160"/>
          </a:xfrm>
          <a:prstGeom prst="rect">
            <a:avLst/>
          </a:prstGeom>
          <a:ln>
            <a:noFill/>
          </a:ln>
        </p:spPr>
      </p:pic>
      <p:pic>
        <p:nvPicPr>
          <p:cNvPr id="551" name="Imagen 14"/>
          <p:cNvPicPr/>
          <p:nvPr/>
        </p:nvPicPr>
        <p:blipFill>
          <a:blip r:embed="rId4"/>
          <a:stretch/>
        </p:blipFill>
        <p:spPr>
          <a:xfrm>
            <a:off x="3171600" y="4456080"/>
            <a:ext cx="3077280" cy="1820520"/>
          </a:xfrm>
          <a:prstGeom prst="rect">
            <a:avLst/>
          </a:prstGeom>
          <a:ln>
            <a:noFill/>
          </a:ln>
        </p:spPr>
      </p:pic>
      <p:sp>
        <p:nvSpPr>
          <p:cNvPr id="552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4" name="CustomShape 2"/>
          <p:cNvSpPr/>
          <p:nvPr/>
        </p:nvSpPr>
        <p:spPr>
          <a:xfrm>
            <a:off x="4952880" y="2503080"/>
            <a:ext cx="4845240" cy="182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>
                <a:latin typeface="Arial"/>
                <a:ea typeface="Noto Sans CJK SC"/>
              </a:rPr>
              <a:t>While some minor field inhomogeneity can be corrected by shimming, much of it cannot… 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>
                <a:latin typeface="Arial"/>
                <a:ea typeface="Noto Sans CJK SC"/>
              </a:rPr>
              <a:t>Two main approaches to tackle the resulting distortions: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1" strike="noStrike" spc="-1">
                <a:latin typeface="Arial"/>
                <a:ea typeface="Noto Sans CJK SC"/>
              </a:rPr>
              <a:t>- Field map</a:t>
            </a:r>
            <a:r>
              <a:rPr lang="en-US" sz="1000" b="0" strike="noStrike" spc="-1">
                <a:latin typeface="Arial"/>
                <a:ea typeface="Noto Sans CJK SC"/>
              </a:rPr>
              <a:t>, i.e., acquiring a map of the magnetic field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1" strike="noStrike" spc="-1">
                <a:latin typeface="Arial"/>
                <a:ea typeface="Noto Sans CJK SC"/>
              </a:rPr>
              <a:t>- Blip up – blip down</a:t>
            </a:r>
            <a:r>
              <a:rPr lang="en-US" sz="1000" b="0" strike="noStrike" spc="-1">
                <a:latin typeface="Arial"/>
                <a:ea typeface="Noto Sans CJK SC"/>
              </a:rPr>
              <a:t>, i.e., acquiring an image in the inverted phase - encoding direction (Holland, Kuperman, &amp; Dale, (2010).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7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0" name="CustomShape 8"/>
          <p:cNvSpPr/>
          <p:nvPr/>
        </p:nvSpPr>
        <p:spPr>
          <a:xfrm>
            <a:off x="713880" y="2581200"/>
            <a:ext cx="384012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Magnetic field inhomogeneities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1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62" name="Imagen 22"/>
          <p:cNvPicPr/>
          <p:nvPr/>
        </p:nvPicPr>
        <p:blipFill>
          <a:blip r:embed="rId3"/>
          <a:stretch/>
        </p:blipFill>
        <p:spPr>
          <a:xfrm>
            <a:off x="713880" y="3200400"/>
            <a:ext cx="2060280" cy="3017160"/>
          </a:xfrm>
          <a:prstGeom prst="rect">
            <a:avLst/>
          </a:prstGeom>
          <a:ln>
            <a:noFill/>
          </a:ln>
        </p:spPr>
      </p:pic>
      <p:pic>
        <p:nvPicPr>
          <p:cNvPr id="563" name="Imagen 23"/>
          <p:cNvPicPr/>
          <p:nvPr/>
        </p:nvPicPr>
        <p:blipFill>
          <a:blip r:embed="rId4"/>
          <a:stretch/>
        </p:blipFill>
        <p:spPr>
          <a:xfrm>
            <a:off x="3171600" y="4456080"/>
            <a:ext cx="3077280" cy="182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9" name="Imagen 12"/>
          <p:cNvPicPr/>
          <p:nvPr/>
        </p:nvPicPr>
        <p:blipFill>
          <a:blip r:embed="rId3"/>
          <a:srcRect b="57016"/>
          <a:stretch/>
        </p:blipFill>
        <p:spPr>
          <a:xfrm>
            <a:off x="1142640" y="3519360"/>
            <a:ext cx="1327320" cy="1913400"/>
          </a:xfrm>
          <a:prstGeom prst="rect">
            <a:avLst/>
          </a:prstGeom>
          <a:ln>
            <a:noFill/>
          </a:ln>
        </p:spPr>
      </p:pic>
      <p:pic>
        <p:nvPicPr>
          <p:cNvPr id="570" name="Imagen 13"/>
          <p:cNvPicPr/>
          <p:nvPr/>
        </p:nvPicPr>
        <p:blipFill>
          <a:blip r:embed="rId3"/>
          <a:srcRect t="52372" b="7275"/>
          <a:stretch/>
        </p:blipFill>
        <p:spPr>
          <a:xfrm>
            <a:off x="2550960" y="3519360"/>
            <a:ext cx="1372320" cy="1913400"/>
          </a:xfrm>
          <a:prstGeom prst="rect">
            <a:avLst/>
          </a:prstGeom>
          <a:ln>
            <a:noFill/>
          </a:ln>
        </p:spPr>
      </p:pic>
      <p:pic>
        <p:nvPicPr>
          <p:cNvPr id="571" name="Imagen 14"/>
          <p:cNvPicPr/>
          <p:nvPr/>
        </p:nvPicPr>
        <p:blipFill>
          <a:blip r:embed="rId4"/>
          <a:stretch/>
        </p:blipFill>
        <p:spPr>
          <a:xfrm>
            <a:off x="4754880" y="3017520"/>
            <a:ext cx="4114440" cy="2934000"/>
          </a:xfrm>
          <a:prstGeom prst="rect">
            <a:avLst/>
          </a:prstGeom>
          <a:ln>
            <a:noFill/>
          </a:ln>
        </p:spPr>
      </p:pic>
      <p:sp>
        <p:nvSpPr>
          <p:cNvPr id="572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5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6" name="CustomShape 10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7" name="CustomShape 11"/>
          <p:cNvSpPr/>
          <p:nvPr/>
        </p:nvSpPr>
        <p:spPr>
          <a:xfrm>
            <a:off x="713880" y="2581200"/>
            <a:ext cx="273096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Intensity inhomogeneities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8" name="CustomShape 1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6"/>
          <p:cNvSpPr/>
          <p:nvPr/>
        </p:nvSpPr>
        <p:spPr>
          <a:xfrm>
            <a:off x="596160" y="73188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MR images are recorded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over time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&gt; Participants move!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5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8"/>
          <p:cNvSpPr/>
          <p:nvPr/>
        </p:nvSpPr>
        <p:spPr>
          <a:xfrm>
            <a:off x="910440" y="3803760"/>
            <a:ext cx="3787920" cy="48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Volumes need to be re-aligned!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87" name="Imagen 13"/>
          <p:cNvPicPr/>
          <p:nvPr/>
        </p:nvPicPr>
        <p:blipFill>
          <a:blip r:embed="rId3"/>
          <a:stretch/>
        </p:blipFill>
        <p:spPr>
          <a:xfrm>
            <a:off x="818640" y="432684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88" name="Imagen 14"/>
          <p:cNvPicPr/>
          <p:nvPr/>
        </p:nvPicPr>
        <p:blipFill>
          <a:blip r:embed="rId3"/>
          <a:stretch/>
        </p:blipFill>
        <p:spPr>
          <a:xfrm rot="770400">
            <a:off x="1045440" y="449208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89" name="Imagen 15"/>
          <p:cNvPicPr/>
          <p:nvPr/>
        </p:nvPicPr>
        <p:blipFill>
          <a:blip r:embed="rId3"/>
          <a:stretch/>
        </p:blipFill>
        <p:spPr>
          <a:xfrm rot="20973600">
            <a:off x="1155240" y="46767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0" name="Imagen 16"/>
          <p:cNvPicPr/>
          <p:nvPr/>
        </p:nvPicPr>
        <p:blipFill>
          <a:blip r:embed="rId3"/>
          <a:stretch/>
        </p:blipFill>
        <p:spPr>
          <a:xfrm rot="1980600">
            <a:off x="1353960" y="48945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1" name="Imagen 17"/>
          <p:cNvPicPr/>
          <p:nvPr/>
        </p:nvPicPr>
        <p:blipFill>
          <a:blip r:embed="rId3"/>
          <a:stretch/>
        </p:blipFill>
        <p:spPr>
          <a:xfrm rot="27600">
            <a:off x="3418560" y="433008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2" name="Imagen 18"/>
          <p:cNvPicPr/>
          <p:nvPr/>
        </p:nvPicPr>
        <p:blipFill>
          <a:blip r:embed="rId3"/>
          <a:stretch/>
        </p:blipFill>
        <p:spPr>
          <a:xfrm rot="27600">
            <a:off x="3596400" y="45129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3" name="Imagen 19"/>
          <p:cNvPicPr/>
          <p:nvPr/>
        </p:nvPicPr>
        <p:blipFill>
          <a:blip r:embed="rId3"/>
          <a:stretch/>
        </p:blipFill>
        <p:spPr>
          <a:xfrm rot="27600">
            <a:off x="3784320" y="462492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4" name="Imagen 20"/>
          <p:cNvPicPr/>
          <p:nvPr/>
        </p:nvPicPr>
        <p:blipFill>
          <a:blip r:embed="rId3"/>
          <a:stretch/>
        </p:blipFill>
        <p:spPr>
          <a:xfrm rot="27600">
            <a:off x="3967200" y="480780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5" name="Imagen 21"/>
          <p:cNvPicPr/>
          <p:nvPr/>
        </p:nvPicPr>
        <p:blipFill>
          <a:blip r:embed="rId4"/>
          <a:stretch/>
        </p:blipFill>
        <p:spPr>
          <a:xfrm>
            <a:off x="665640" y="1768320"/>
            <a:ext cx="4512240" cy="1493280"/>
          </a:xfrm>
          <a:prstGeom prst="rect">
            <a:avLst/>
          </a:prstGeom>
          <a:ln>
            <a:noFill/>
          </a:ln>
        </p:spPr>
      </p:pic>
      <p:sp>
        <p:nvSpPr>
          <p:cNvPr id="596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97" name="Imagen 11"/>
          <p:cNvPicPr/>
          <p:nvPr/>
        </p:nvPicPr>
        <p:blipFill>
          <a:blip r:embed="rId5"/>
          <a:srcRect r="23939"/>
          <a:stretch/>
        </p:blipFill>
        <p:spPr>
          <a:xfrm>
            <a:off x="5039280" y="3025800"/>
            <a:ext cx="4854240" cy="3245040"/>
          </a:xfrm>
          <a:prstGeom prst="rect">
            <a:avLst/>
          </a:prstGeom>
          <a:ln>
            <a:noFill/>
          </a:ln>
        </p:spPr>
      </p:pic>
      <p:sp>
        <p:nvSpPr>
          <p:cNvPr id="598" name="CustomShape 10"/>
          <p:cNvSpPr/>
          <p:nvPr/>
        </p:nvSpPr>
        <p:spPr>
          <a:xfrm>
            <a:off x="2469960" y="5074920"/>
            <a:ext cx="827640" cy="243720"/>
          </a:xfrm>
          <a:custGeom>
            <a:avLst/>
            <a:gdLst/>
            <a:ahLst/>
            <a:cxnLst/>
            <a:rect l="0" t="0" r="r" b="b"/>
            <a:pathLst>
              <a:path w="2301" h="679">
                <a:moveTo>
                  <a:pt x="0" y="169"/>
                </a:moveTo>
                <a:lnTo>
                  <a:pt x="1682" y="169"/>
                </a:lnTo>
                <a:lnTo>
                  <a:pt x="1682" y="0"/>
                </a:lnTo>
                <a:lnTo>
                  <a:pt x="2300" y="339"/>
                </a:lnTo>
                <a:lnTo>
                  <a:pt x="1682" y="678"/>
                </a:lnTo>
                <a:lnTo>
                  <a:pt x="1682" y="508"/>
                </a:lnTo>
                <a:lnTo>
                  <a:pt x="0" y="508"/>
                </a:lnTo>
                <a:lnTo>
                  <a:pt x="0" y="169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6"/>
          <p:cNvSpPr/>
          <p:nvPr/>
        </p:nvSpPr>
        <p:spPr>
          <a:xfrm>
            <a:off x="583920" y="75276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and functional MR images are recorded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at different time points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with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different sequences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&gt; Volumes need to be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registered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to each other!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5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06" name="Imagen 11"/>
          <p:cNvPicPr/>
          <p:nvPr/>
        </p:nvPicPr>
        <p:blipFill>
          <a:blip r:embed="rId3"/>
          <a:stretch/>
        </p:blipFill>
        <p:spPr>
          <a:xfrm rot="417600">
            <a:off x="1838520" y="3027960"/>
            <a:ext cx="978840" cy="1474920"/>
          </a:xfrm>
          <a:prstGeom prst="rect">
            <a:avLst/>
          </a:prstGeom>
          <a:ln>
            <a:noFill/>
          </a:ln>
        </p:spPr>
      </p:pic>
      <p:pic>
        <p:nvPicPr>
          <p:cNvPr id="607" name="Imagen 12"/>
          <p:cNvPicPr/>
          <p:nvPr/>
        </p:nvPicPr>
        <p:blipFill>
          <a:blip r:embed="rId4"/>
          <a:srcRect l="12234" t="54311" r="9630" b="6336"/>
          <a:stretch/>
        </p:blipFill>
        <p:spPr>
          <a:xfrm>
            <a:off x="3186720" y="2716200"/>
            <a:ext cx="1126080" cy="2219760"/>
          </a:xfrm>
          <a:prstGeom prst="rect">
            <a:avLst/>
          </a:prstGeom>
          <a:ln>
            <a:noFill/>
          </a:ln>
        </p:spPr>
      </p:pic>
      <p:pic>
        <p:nvPicPr>
          <p:cNvPr id="608" name="Imagen 13"/>
          <p:cNvPicPr/>
          <p:nvPr/>
        </p:nvPicPr>
        <p:blipFill>
          <a:blip r:embed="rId4"/>
          <a:srcRect l="12094" t="54311" r="12094" b="6336"/>
          <a:stretch/>
        </p:blipFill>
        <p:spPr>
          <a:xfrm>
            <a:off x="6634800" y="2735280"/>
            <a:ext cx="1172160" cy="2219760"/>
          </a:xfrm>
          <a:prstGeom prst="rect">
            <a:avLst/>
          </a:prstGeom>
          <a:ln>
            <a:noFill/>
          </a:ln>
        </p:spPr>
      </p:pic>
      <p:pic>
        <p:nvPicPr>
          <p:cNvPr id="609" name="Imagen 14"/>
          <p:cNvPicPr/>
          <p:nvPr/>
        </p:nvPicPr>
        <p:blipFill>
          <a:blip r:embed="rId3"/>
          <a:stretch/>
        </p:blipFill>
        <p:spPr>
          <a:xfrm rot="57600">
            <a:off x="6648840" y="2983680"/>
            <a:ext cx="1143720" cy="1722960"/>
          </a:xfrm>
          <a:prstGeom prst="rect">
            <a:avLst/>
          </a:prstGeom>
          <a:ln>
            <a:noFill/>
          </a:ln>
        </p:spPr>
      </p:pic>
      <p:sp>
        <p:nvSpPr>
          <p:cNvPr id="610" name="CustomShape 8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11" name="CustomShape 9"/>
          <p:cNvSpPr/>
          <p:nvPr/>
        </p:nvSpPr>
        <p:spPr>
          <a:xfrm>
            <a:off x="4787280" y="37656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CustomShape 6"/>
          <p:cNvSpPr/>
          <p:nvPr/>
        </p:nvSpPr>
        <p:spPr>
          <a:xfrm>
            <a:off x="555120" y="71280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are recorded for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multiple individuals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&gt; Participants have different brain shapes!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8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9" name="Imagen 11"/>
          <p:cNvPicPr/>
          <p:nvPr/>
        </p:nvPicPr>
        <p:blipFill>
          <a:blip r:embed="rId3"/>
          <a:stretch/>
        </p:blipFill>
        <p:spPr>
          <a:xfrm>
            <a:off x="2377440" y="2103120"/>
            <a:ext cx="7223400" cy="3565800"/>
          </a:xfrm>
          <a:prstGeom prst="rect">
            <a:avLst/>
          </a:prstGeom>
          <a:ln>
            <a:noFill/>
          </a:ln>
        </p:spPr>
      </p:pic>
      <p:sp>
        <p:nvSpPr>
          <p:cNvPr id="620" name="CustomShape 8"/>
          <p:cNvSpPr/>
          <p:nvPr/>
        </p:nvSpPr>
        <p:spPr>
          <a:xfrm>
            <a:off x="555120" y="3886200"/>
            <a:ext cx="211032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might want to have a common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space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for all of them.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1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571680" y="684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How is this seminar structured?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"/>
          <p:cNvSpPr/>
          <p:nvPr/>
        </p:nvSpPr>
        <p:spPr>
          <a:xfrm>
            <a:off x="734040" y="1284480"/>
            <a:ext cx="8814600" cy="373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The workshop is structured in six sessions of about 4 hours each. Each session will be dedicated to a specific processing or analysis step.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Sessions 1 - 5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will start with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theory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and logic behind that day's step and will continue with a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hands-on exercise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. Students will select a particular dataset to use for the hands-on exercises.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Session 6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will be dedicated to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students' presentations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. Each student will prepare a short presentation (~15 minutes / ~15 slides) describing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motivation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of the study,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analysis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carried out,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results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obtained and their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interpretation.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At the end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of the workshop, each student will submit an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individual brief report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(2 pages max) on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results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obtained with their corresponding dataset and their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interpretation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7" name="CustomShape 6"/>
          <p:cNvSpPr/>
          <p:nvPr/>
        </p:nvSpPr>
        <p:spPr>
          <a:xfrm>
            <a:off x="583560" y="70200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are recorded for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multiple individuals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&gt; Participants have different brain shapes!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8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9" name="Imagen 11"/>
          <p:cNvPicPr/>
          <p:nvPr/>
        </p:nvPicPr>
        <p:blipFill>
          <a:blip r:embed="rId3"/>
          <a:stretch/>
        </p:blipFill>
        <p:spPr>
          <a:xfrm>
            <a:off x="2377440" y="2103120"/>
            <a:ext cx="7223400" cy="3565800"/>
          </a:xfrm>
          <a:prstGeom prst="rect">
            <a:avLst/>
          </a:prstGeom>
          <a:ln>
            <a:noFill/>
          </a:ln>
        </p:spPr>
      </p:pic>
      <p:sp>
        <p:nvSpPr>
          <p:cNvPr id="630" name="CustomShape 8"/>
          <p:cNvSpPr/>
          <p:nvPr/>
        </p:nvSpPr>
        <p:spPr>
          <a:xfrm>
            <a:off x="3474720" y="252432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1" name="CustomShape 9"/>
          <p:cNvSpPr/>
          <p:nvPr/>
        </p:nvSpPr>
        <p:spPr>
          <a:xfrm>
            <a:off x="7132320" y="246888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2" name="CustomShape 10"/>
          <p:cNvSpPr/>
          <p:nvPr/>
        </p:nvSpPr>
        <p:spPr>
          <a:xfrm>
            <a:off x="4937760" y="484632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3" name="CustomShape 11"/>
          <p:cNvSpPr/>
          <p:nvPr/>
        </p:nvSpPr>
        <p:spPr>
          <a:xfrm>
            <a:off x="8503920" y="484632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4" name="CustomShape 1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35" name="CustomShape 13"/>
          <p:cNvSpPr/>
          <p:nvPr/>
        </p:nvSpPr>
        <p:spPr>
          <a:xfrm>
            <a:off x="583560" y="2918160"/>
            <a:ext cx="1940760" cy="145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Common spaces: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Native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MNI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Sample specific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1" name="CustomShape 6"/>
          <p:cNvSpPr/>
          <p:nvPr/>
        </p:nvSpPr>
        <p:spPr>
          <a:xfrm>
            <a:off x="555120" y="76932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Key steps.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2" name="CustomShape 7"/>
          <p:cNvSpPr/>
          <p:nvPr/>
        </p:nvSpPr>
        <p:spPr>
          <a:xfrm>
            <a:off x="555120" y="149760"/>
            <a:ext cx="909324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preprocessing. Recap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4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8" name="CustomShape 6"/>
          <p:cNvSpPr/>
          <p:nvPr/>
        </p:nvSpPr>
        <p:spPr>
          <a:xfrm>
            <a:off x="813960" y="3383280"/>
            <a:ext cx="80553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How to run fMRIPrep on your own:</a:t>
            </a:r>
            <a:r>
              <a:rPr lang="en-US" sz="1800" b="0" strike="noStrike" spc="-1">
                <a:solidFill>
                  <a:srgbClr val="188E8D"/>
                </a:solidFill>
                <a:latin typeface="Calibri"/>
                <a:ea typeface="DejaVu Sans"/>
                <a:hlinkClick r:id="rId3"/>
              </a:rPr>
              <a:t>https</a:t>
            </a:r>
            <a:r>
              <a:rPr lang="en-US" sz="1800" b="0" strike="noStrike" spc="-1">
                <a:solidFill>
                  <a:srgbClr val="188E8D"/>
                </a:solidFill>
                <a:latin typeface="Calibri"/>
                <a:ea typeface="DejaVu Sans"/>
                <a:hlinkClick r:id="rId3"/>
              </a:rPr>
              <a:t>://gitlab.com/ortizTud/neuroim-methods#010321-tutorial-on-fmriprep-ortiz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9" name="CustomShape 7"/>
          <p:cNvSpPr/>
          <p:nvPr/>
        </p:nvSpPr>
        <p:spPr>
          <a:xfrm>
            <a:off x="4124520" y="889920"/>
            <a:ext cx="4521600" cy="199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How to do this?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fMRIprep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(https://fmriprep.org)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SPM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FSL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BrainVoyager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… and more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0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2" name="CustomShape 10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3" name="CustomShape 11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4" name="CustomShape 12"/>
          <p:cNvSpPr/>
          <p:nvPr/>
        </p:nvSpPr>
        <p:spPr>
          <a:xfrm>
            <a:off x="555120" y="76932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Key steps.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5" name="CustomShape 13"/>
          <p:cNvSpPr/>
          <p:nvPr/>
        </p:nvSpPr>
        <p:spPr>
          <a:xfrm>
            <a:off x="555120" y="149760"/>
            <a:ext cx="909324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preprocessing. Recap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7" name="CustomShape 2"/>
          <p:cNvSpPr/>
          <p:nvPr/>
        </p:nvSpPr>
        <p:spPr>
          <a:xfrm>
            <a:off x="639720" y="142920"/>
            <a:ext cx="98560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Let’s get practical.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58" name="CustomShape 3"/>
          <p:cNvSpPr/>
          <p:nvPr/>
        </p:nvSpPr>
        <p:spPr>
          <a:xfrm>
            <a:off x="785160" y="891720"/>
            <a:ext cx="8686440" cy="478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Software needed: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MATLAB 2018 or later (</a:t>
            </a:r>
            <a:r>
              <a:rPr lang="en-US" sz="1800" b="0" strike="noStrike" spc="-1">
                <a:solidFill>
                  <a:srgbClr val="188E8D"/>
                </a:solidFill>
                <a:latin typeface="Calibri"/>
                <a:ea typeface="DejaVu Sans"/>
                <a:hlinkClick r:id="rId3"/>
              </a:rPr>
              <a:t>https://www.mathworks.com/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SPM12 (https://www.fil.ion.ucl.ac.uk/spm/software/spm12/)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ITK-Snap 3.8.0 (http://www.itksnap.org/)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 needed: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Know our repository: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188E8D"/>
                </a:solidFill>
                <a:latin typeface="Calibri"/>
                <a:ea typeface="DejaVu Sans"/>
                <a:hlinkClick r:id="rId4"/>
              </a:rPr>
              <a:t>https://github.com/ortiztud/fmri_analysis_intro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All the steps involved in preprocessing take a while to complete (up to several hours sometimes!)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have already preprocessed all the images with fMRIPrep. You can find them under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FF"/>
                </a:solidFill>
                <a:latin typeface="Calibri"/>
                <a:ea typeface="DejaVu Sans"/>
              </a:rPr>
              <a:t>~/&lt;project_folder&gt;/preproc_data/fmriprep/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I. Basics of MRI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" name="Picture 4"/>
          <p:cNvPicPr/>
          <p:nvPr/>
        </p:nvPicPr>
        <p:blipFill>
          <a:blip r:embed="rId3"/>
          <a:stretch/>
        </p:blipFill>
        <p:spPr>
          <a:xfrm>
            <a:off x="7296120" y="4228200"/>
            <a:ext cx="2192400" cy="250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2" name="Picture 2"/>
          <p:cNvPicPr/>
          <p:nvPr/>
        </p:nvPicPr>
        <p:blipFill>
          <a:blip r:embed="rId3"/>
          <a:stretch/>
        </p:blipFill>
        <p:spPr>
          <a:xfrm>
            <a:off x="1063440" y="1648440"/>
            <a:ext cx="6359040" cy="356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6"/>
          <p:cNvSpPr/>
          <p:nvPr/>
        </p:nvSpPr>
        <p:spPr>
          <a:xfrm>
            <a:off x="7727040" y="1058040"/>
            <a:ext cx="1886400" cy="739800"/>
          </a:xfrm>
          <a:prstGeom prst="rect">
            <a:avLst/>
          </a:prstGeom>
          <a:noFill/>
          <a:ln w="28440">
            <a:solidFill>
              <a:srgbClr val="F3C8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Baskerville"/>
              </a:rPr>
              <a:t>Scanner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9" name="CustomShape 7"/>
          <p:cNvSpPr/>
          <p:nvPr/>
        </p:nvSpPr>
        <p:spPr>
          <a:xfrm>
            <a:off x="7727040" y="2670480"/>
            <a:ext cx="1088280" cy="739800"/>
          </a:xfrm>
          <a:prstGeom prst="rect">
            <a:avLst/>
          </a:prstGeom>
          <a:noFill/>
          <a:ln w="28440">
            <a:solidFill>
              <a:schemeClr val="accent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Baskerville"/>
              </a:rPr>
              <a:t>Coil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7722360" y="4190760"/>
            <a:ext cx="1088280" cy="739800"/>
          </a:xfrm>
          <a:prstGeom prst="rect">
            <a:avLst/>
          </a:prstGeom>
          <a:noFill/>
          <a:ln w="28440"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Baskerville"/>
              </a:rPr>
              <a:t>Bed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41" name="Picture 2"/>
          <p:cNvPicPr/>
          <p:nvPr/>
        </p:nvPicPr>
        <p:blipFill>
          <a:blip r:embed="rId3"/>
          <a:stretch/>
        </p:blipFill>
        <p:spPr>
          <a:xfrm>
            <a:off x="1063440" y="1648440"/>
            <a:ext cx="6359040" cy="3560400"/>
          </a:xfrm>
          <a:prstGeom prst="rect">
            <a:avLst/>
          </a:prstGeom>
          <a:ln>
            <a:noFill/>
          </a:ln>
        </p:spPr>
      </p:pic>
      <p:sp>
        <p:nvSpPr>
          <p:cNvPr id="142" name="CustomShape 9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3862080" y="1648440"/>
            <a:ext cx="3537000" cy="3404520"/>
          </a:xfrm>
          <a:custGeom>
            <a:avLst/>
            <a:gdLst/>
            <a:ahLst/>
            <a:cxnLst/>
            <a:rect l="l" t="t" r="r" b="b"/>
            <a:pathLst>
              <a:path w="3537284" h="3404937">
                <a:moveTo>
                  <a:pt x="84221" y="0"/>
                </a:moveTo>
                <a:lnTo>
                  <a:pt x="0" y="2466474"/>
                </a:lnTo>
                <a:lnTo>
                  <a:pt x="601579" y="2273969"/>
                </a:lnTo>
                <a:lnTo>
                  <a:pt x="1143000" y="2033337"/>
                </a:lnTo>
                <a:lnTo>
                  <a:pt x="1215189" y="1732548"/>
                </a:lnTo>
                <a:lnTo>
                  <a:pt x="1419726" y="1696453"/>
                </a:lnTo>
                <a:lnTo>
                  <a:pt x="1395663" y="1660358"/>
                </a:lnTo>
                <a:cubicBezTo>
                  <a:pt x="1391652" y="1620253"/>
                  <a:pt x="1383631" y="1580347"/>
                  <a:pt x="1383631" y="1540042"/>
                </a:cubicBezTo>
                <a:cubicBezTo>
                  <a:pt x="1383631" y="1475748"/>
                  <a:pt x="1386976" y="1411241"/>
                  <a:pt x="1395663" y="1347537"/>
                </a:cubicBezTo>
                <a:cubicBezTo>
                  <a:pt x="1395664" y="1347531"/>
                  <a:pt x="1425741" y="1257303"/>
                  <a:pt x="1431758" y="1239253"/>
                </a:cubicBezTo>
                <a:lnTo>
                  <a:pt x="1467852" y="1130969"/>
                </a:lnTo>
                <a:cubicBezTo>
                  <a:pt x="1471863" y="1118937"/>
                  <a:pt x="1472849" y="1105426"/>
                  <a:pt x="1479884" y="1094874"/>
                </a:cubicBezTo>
                <a:cubicBezTo>
                  <a:pt x="1534302" y="1013246"/>
                  <a:pt x="1507560" y="1043135"/>
                  <a:pt x="1552074" y="998621"/>
                </a:cubicBezTo>
                <a:cubicBezTo>
                  <a:pt x="1572967" y="935941"/>
                  <a:pt x="1550420" y="985649"/>
                  <a:pt x="1588168" y="938463"/>
                </a:cubicBezTo>
                <a:cubicBezTo>
                  <a:pt x="1619269" y="899587"/>
                  <a:pt x="1610710" y="887341"/>
                  <a:pt x="1660358" y="854242"/>
                </a:cubicBezTo>
                <a:cubicBezTo>
                  <a:pt x="1672389" y="846221"/>
                  <a:pt x="1685161" y="839212"/>
                  <a:pt x="1696452" y="830179"/>
                </a:cubicBezTo>
                <a:cubicBezTo>
                  <a:pt x="1733752" y="800339"/>
                  <a:pt x="1707240" y="806739"/>
                  <a:pt x="1756610" y="782053"/>
                </a:cubicBezTo>
                <a:cubicBezTo>
                  <a:pt x="1767954" y="776381"/>
                  <a:pt x="1781361" y="775693"/>
                  <a:pt x="1792705" y="770021"/>
                </a:cubicBezTo>
                <a:cubicBezTo>
                  <a:pt x="1885992" y="723377"/>
                  <a:pt x="1774176" y="764165"/>
                  <a:pt x="1864895" y="733927"/>
                </a:cubicBezTo>
                <a:cubicBezTo>
                  <a:pt x="1872916" y="725906"/>
                  <a:pt x="1878812" y="714936"/>
                  <a:pt x="1888958" y="709863"/>
                </a:cubicBezTo>
                <a:cubicBezTo>
                  <a:pt x="1911645" y="698519"/>
                  <a:pt x="1936275" y="690774"/>
                  <a:pt x="1961147" y="685800"/>
                </a:cubicBezTo>
                <a:cubicBezTo>
                  <a:pt x="2060828" y="665865"/>
                  <a:pt x="2000957" y="675804"/>
                  <a:pt x="2141621" y="661737"/>
                </a:cubicBezTo>
                <a:cubicBezTo>
                  <a:pt x="2217821" y="665748"/>
                  <a:pt x="2294229" y="666861"/>
                  <a:pt x="2370221" y="673769"/>
                </a:cubicBezTo>
                <a:cubicBezTo>
                  <a:pt x="2407186" y="677129"/>
                  <a:pt x="2410413" y="693864"/>
                  <a:pt x="2442410" y="709863"/>
                </a:cubicBezTo>
                <a:cubicBezTo>
                  <a:pt x="2453754" y="715535"/>
                  <a:pt x="2467161" y="716223"/>
                  <a:pt x="2478505" y="721895"/>
                </a:cubicBezTo>
                <a:cubicBezTo>
                  <a:pt x="2512008" y="738646"/>
                  <a:pt x="2524085" y="755443"/>
                  <a:pt x="2550695" y="782053"/>
                </a:cubicBezTo>
                <a:cubicBezTo>
                  <a:pt x="2554705" y="794085"/>
                  <a:pt x="2557054" y="806804"/>
                  <a:pt x="2562726" y="818148"/>
                </a:cubicBezTo>
                <a:cubicBezTo>
                  <a:pt x="2577902" y="848500"/>
                  <a:pt x="2588473" y="855926"/>
                  <a:pt x="2610852" y="878306"/>
                </a:cubicBezTo>
                <a:cubicBezTo>
                  <a:pt x="2641096" y="969032"/>
                  <a:pt x="2600298" y="857198"/>
                  <a:pt x="2646947" y="950495"/>
                </a:cubicBezTo>
                <a:cubicBezTo>
                  <a:pt x="2652619" y="961839"/>
                  <a:pt x="2652820" y="975503"/>
                  <a:pt x="2658979" y="986590"/>
                </a:cubicBezTo>
                <a:cubicBezTo>
                  <a:pt x="2673024" y="1011871"/>
                  <a:pt x="2697959" y="1031343"/>
                  <a:pt x="2707105" y="1058779"/>
                </a:cubicBezTo>
                <a:cubicBezTo>
                  <a:pt x="2711116" y="1070811"/>
                  <a:pt x="2712978" y="1083787"/>
                  <a:pt x="2719137" y="1094874"/>
                </a:cubicBezTo>
                <a:cubicBezTo>
                  <a:pt x="2733182" y="1120155"/>
                  <a:pt x="2758117" y="1139627"/>
                  <a:pt x="2767263" y="1167063"/>
                </a:cubicBezTo>
                <a:cubicBezTo>
                  <a:pt x="2783868" y="1216876"/>
                  <a:pt x="2772260" y="1192605"/>
                  <a:pt x="2803358" y="1239253"/>
                </a:cubicBezTo>
                <a:cubicBezTo>
                  <a:pt x="2827900" y="1312883"/>
                  <a:pt x="2807986" y="1245274"/>
                  <a:pt x="2827421" y="1371600"/>
                </a:cubicBezTo>
                <a:cubicBezTo>
                  <a:pt x="2830531" y="1391812"/>
                  <a:pt x="2835442" y="1411705"/>
                  <a:pt x="2839452" y="1431758"/>
                </a:cubicBezTo>
                <a:cubicBezTo>
                  <a:pt x="2835442" y="1519990"/>
                  <a:pt x="2833714" y="1608355"/>
                  <a:pt x="2827421" y="1696453"/>
                </a:cubicBezTo>
                <a:cubicBezTo>
                  <a:pt x="2825683" y="1720786"/>
                  <a:pt x="2821306" y="1744975"/>
                  <a:pt x="2815389" y="1768642"/>
                </a:cubicBezTo>
                <a:cubicBezTo>
                  <a:pt x="2809237" y="1793250"/>
                  <a:pt x="2791326" y="1840832"/>
                  <a:pt x="2791326" y="1840832"/>
                </a:cubicBezTo>
                <a:cubicBezTo>
                  <a:pt x="2767753" y="1982275"/>
                  <a:pt x="2791193" y="1853467"/>
                  <a:pt x="2767263" y="1961148"/>
                </a:cubicBezTo>
                <a:cubicBezTo>
                  <a:pt x="2757452" y="2005296"/>
                  <a:pt x="2755772" y="2027524"/>
                  <a:pt x="2743200" y="2069432"/>
                </a:cubicBezTo>
                <a:cubicBezTo>
                  <a:pt x="2735912" y="2093727"/>
                  <a:pt x="2727158" y="2117558"/>
                  <a:pt x="2719137" y="2141621"/>
                </a:cubicBezTo>
                <a:lnTo>
                  <a:pt x="2695074" y="2213811"/>
                </a:lnTo>
                <a:cubicBezTo>
                  <a:pt x="2691063" y="2225843"/>
                  <a:pt x="2690077" y="2239354"/>
                  <a:pt x="2683042" y="2249906"/>
                </a:cubicBezTo>
                <a:cubicBezTo>
                  <a:pt x="2667000" y="2273969"/>
                  <a:pt x="2655366" y="2301646"/>
                  <a:pt x="2634916" y="2322095"/>
                </a:cubicBezTo>
                <a:cubicBezTo>
                  <a:pt x="2626895" y="2330116"/>
                  <a:pt x="2617938" y="2337300"/>
                  <a:pt x="2610852" y="2346158"/>
                </a:cubicBezTo>
                <a:cubicBezTo>
                  <a:pt x="2601819" y="2357449"/>
                  <a:pt x="2596311" y="2371371"/>
                  <a:pt x="2586789" y="2382253"/>
                </a:cubicBezTo>
                <a:cubicBezTo>
                  <a:pt x="2568052" y="2403667"/>
                  <a:pt x="2523893" y="2451649"/>
                  <a:pt x="2490537" y="2466474"/>
                </a:cubicBezTo>
                <a:cubicBezTo>
                  <a:pt x="2467358" y="2476776"/>
                  <a:pt x="2442410" y="2482516"/>
                  <a:pt x="2418347" y="2490537"/>
                </a:cubicBezTo>
                <a:lnTo>
                  <a:pt x="2382252" y="2502569"/>
                </a:lnTo>
                <a:lnTo>
                  <a:pt x="2346158" y="2514600"/>
                </a:lnTo>
                <a:cubicBezTo>
                  <a:pt x="2334126" y="2522621"/>
                  <a:pt x="2321354" y="2529630"/>
                  <a:pt x="2310063" y="2538663"/>
                </a:cubicBezTo>
                <a:cubicBezTo>
                  <a:pt x="2301205" y="2545749"/>
                  <a:pt x="2296146" y="2557654"/>
                  <a:pt x="2286000" y="2562727"/>
                </a:cubicBezTo>
                <a:cubicBezTo>
                  <a:pt x="2285996" y="2562729"/>
                  <a:pt x="2195766" y="2592804"/>
                  <a:pt x="2177716" y="2598821"/>
                </a:cubicBezTo>
                <a:lnTo>
                  <a:pt x="2141621" y="2610853"/>
                </a:lnTo>
                <a:lnTo>
                  <a:pt x="2105526" y="2622885"/>
                </a:lnTo>
                <a:lnTo>
                  <a:pt x="1792705" y="3176337"/>
                </a:lnTo>
                <a:lnTo>
                  <a:pt x="2514600" y="3356811"/>
                </a:lnTo>
                <a:lnTo>
                  <a:pt x="2791326" y="3224463"/>
                </a:lnTo>
                <a:lnTo>
                  <a:pt x="3537284" y="3404937"/>
                </a:lnTo>
                <a:cubicBezTo>
                  <a:pt x="3533273" y="2273969"/>
                  <a:pt x="3529263" y="1143000"/>
                  <a:pt x="3525252" y="12032"/>
                </a:cubicBezTo>
                <a:lnTo>
                  <a:pt x="84221" y="0"/>
                </a:lnTo>
                <a:close/>
              </a:path>
            </a:pathLst>
          </a:custGeom>
          <a:solidFill>
            <a:srgbClr val="F3C82E">
              <a:alpha val="36863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1"/>
          <p:cNvSpPr/>
          <p:nvPr/>
        </p:nvSpPr>
        <p:spPr>
          <a:xfrm>
            <a:off x="5377680" y="2664360"/>
            <a:ext cx="1240200" cy="917640"/>
          </a:xfrm>
          <a:custGeom>
            <a:avLst/>
            <a:gdLst/>
            <a:ahLst/>
            <a:cxnLst/>
            <a:rect l="l" t="t" r="r" b="b"/>
            <a:pathLst>
              <a:path w="1240436" h="918147">
                <a:moveTo>
                  <a:pt x="56213" y="843196"/>
                </a:moveTo>
                <a:lnTo>
                  <a:pt x="502171" y="918147"/>
                </a:lnTo>
                <a:lnTo>
                  <a:pt x="520909" y="843196"/>
                </a:lnTo>
                <a:lnTo>
                  <a:pt x="1240436" y="712032"/>
                </a:lnTo>
                <a:lnTo>
                  <a:pt x="1229194" y="633334"/>
                </a:lnTo>
                <a:lnTo>
                  <a:pt x="1056807" y="633334"/>
                </a:lnTo>
                <a:lnTo>
                  <a:pt x="940633" y="663314"/>
                </a:lnTo>
                <a:lnTo>
                  <a:pt x="809469" y="427219"/>
                </a:lnTo>
                <a:lnTo>
                  <a:pt x="640830" y="194872"/>
                </a:lnTo>
                <a:lnTo>
                  <a:pt x="633335" y="26232"/>
                </a:lnTo>
                <a:lnTo>
                  <a:pt x="573374" y="0"/>
                </a:lnTo>
                <a:lnTo>
                  <a:pt x="412230" y="3747"/>
                </a:lnTo>
                <a:lnTo>
                  <a:pt x="262328" y="236095"/>
                </a:lnTo>
                <a:lnTo>
                  <a:pt x="131164" y="378501"/>
                </a:lnTo>
                <a:lnTo>
                  <a:pt x="119922" y="520908"/>
                </a:lnTo>
                <a:lnTo>
                  <a:pt x="138659" y="610849"/>
                </a:lnTo>
                <a:lnTo>
                  <a:pt x="0" y="738265"/>
                </a:lnTo>
                <a:lnTo>
                  <a:pt x="56213" y="843196"/>
                </a:lnTo>
                <a:close/>
              </a:path>
            </a:pathLst>
          </a:custGeom>
          <a:solidFill>
            <a:srgbClr val="A26176">
              <a:alpha val="24000"/>
            </a:srgbClr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12"/>
          <p:cNvSpPr/>
          <p:nvPr/>
        </p:nvSpPr>
        <p:spPr>
          <a:xfrm>
            <a:off x="1082520" y="3713760"/>
            <a:ext cx="4926240" cy="1511280"/>
          </a:xfrm>
          <a:custGeom>
            <a:avLst/>
            <a:gdLst/>
            <a:ahLst/>
            <a:cxnLst/>
            <a:rect l="l" t="t" r="r" b="b"/>
            <a:pathLst>
              <a:path w="4926563" h="1511559">
                <a:moveTo>
                  <a:pt x="0" y="877077"/>
                </a:moveTo>
                <a:lnTo>
                  <a:pt x="3946849" y="9330"/>
                </a:lnTo>
                <a:lnTo>
                  <a:pt x="4226767" y="0"/>
                </a:lnTo>
                <a:lnTo>
                  <a:pt x="4478694" y="223934"/>
                </a:lnTo>
                <a:lnTo>
                  <a:pt x="4926563" y="363894"/>
                </a:lnTo>
                <a:lnTo>
                  <a:pt x="4823927" y="597159"/>
                </a:lnTo>
                <a:lnTo>
                  <a:pt x="4329404" y="737118"/>
                </a:lnTo>
                <a:lnTo>
                  <a:pt x="4320073" y="1035698"/>
                </a:lnTo>
                <a:lnTo>
                  <a:pt x="2780522" y="1511559"/>
                </a:lnTo>
                <a:lnTo>
                  <a:pt x="0" y="1502228"/>
                </a:lnTo>
                <a:lnTo>
                  <a:pt x="0" y="877077"/>
                </a:lnTo>
                <a:close/>
              </a:path>
            </a:pathLst>
          </a:custGeom>
          <a:solidFill>
            <a:srgbClr val="89EBEA">
              <a:alpha val="3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6"/>
          <p:cNvSpPr/>
          <p:nvPr/>
        </p:nvSpPr>
        <p:spPr>
          <a:xfrm rot="1601400">
            <a:off x="2615400" y="1791360"/>
            <a:ext cx="362520" cy="739800"/>
          </a:xfrm>
          <a:custGeom>
            <a:avLst/>
            <a:gdLst/>
            <a:ahLst/>
            <a:cxnLst/>
            <a:rect l="0" t="0" r="r" b="b"/>
            <a:pathLst>
              <a:path w="1010" h="2057">
                <a:moveTo>
                  <a:pt x="252" y="0"/>
                </a:moveTo>
                <a:lnTo>
                  <a:pt x="252" y="1552"/>
                </a:lnTo>
                <a:lnTo>
                  <a:pt x="0" y="1552"/>
                </a:lnTo>
                <a:lnTo>
                  <a:pt x="504" y="2056"/>
                </a:lnTo>
                <a:lnTo>
                  <a:pt x="1009" y="1552"/>
                </a:lnTo>
                <a:lnTo>
                  <a:pt x="756" y="1552"/>
                </a:lnTo>
                <a:lnTo>
                  <a:pt x="756" y="0"/>
                </a:lnTo>
                <a:lnTo>
                  <a:pt x="252" y="0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7"/>
          <p:cNvSpPr/>
          <p:nvPr/>
        </p:nvSpPr>
        <p:spPr>
          <a:xfrm flipH="1">
            <a:off x="745560" y="2880360"/>
            <a:ext cx="3313440" cy="2187360"/>
          </a:xfrm>
          <a:prstGeom prst="rect">
            <a:avLst/>
          </a:prstGeom>
          <a:noFill/>
          <a:ln w="9360">
            <a:solidFill>
              <a:srgbClr val="4F81B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and </a:t>
            </a:r>
            <a:r>
              <a:rPr lang="en-US" sz="3200" b="1" strike="noStrike" spc="-1">
                <a:solidFill>
                  <a:srgbClr val="000000"/>
                </a:solidFill>
                <a:latin typeface="Calibri"/>
                <a:ea typeface="DejaVu Sans"/>
              </a:rPr>
              <a:t>very </a:t>
            </a: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strong!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CAUTION!!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 rot="19858200">
            <a:off x="6917400" y="1791000"/>
            <a:ext cx="362520" cy="739800"/>
          </a:xfrm>
          <a:custGeom>
            <a:avLst/>
            <a:gdLst/>
            <a:ahLst/>
            <a:cxnLst/>
            <a:rect l="0" t="0" r="r" b="b"/>
            <a:pathLst>
              <a:path w="1008" h="2058">
                <a:moveTo>
                  <a:pt x="251" y="0"/>
                </a:moveTo>
                <a:lnTo>
                  <a:pt x="252" y="1552"/>
                </a:lnTo>
                <a:lnTo>
                  <a:pt x="0" y="1553"/>
                </a:lnTo>
                <a:lnTo>
                  <a:pt x="504" y="2057"/>
                </a:lnTo>
                <a:lnTo>
                  <a:pt x="1007" y="1552"/>
                </a:lnTo>
                <a:lnTo>
                  <a:pt x="756" y="1552"/>
                </a:lnTo>
                <a:lnTo>
                  <a:pt x="754" y="0"/>
                </a:lnTo>
                <a:lnTo>
                  <a:pt x="251" y="0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9"/>
          <p:cNvSpPr/>
          <p:nvPr/>
        </p:nvSpPr>
        <p:spPr>
          <a:xfrm flipH="1">
            <a:off x="6175800" y="2880360"/>
            <a:ext cx="3313440" cy="2187360"/>
          </a:xfrm>
          <a:prstGeom prst="rect">
            <a:avLst/>
          </a:prstGeom>
          <a:noFill/>
          <a:ln w="9360">
            <a:solidFill>
              <a:srgbClr val="4F81B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loud and annoying!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CAUTION!!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5" name="CustomShape 10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6" name="CustomShape 11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6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3" name="Picture 4"/>
          <p:cNvPicPr/>
          <p:nvPr/>
        </p:nvPicPr>
        <p:blipFill>
          <a:blip r:embed="rId3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pic>
        <p:nvPicPr>
          <p:cNvPr id="164" name="Picture 6"/>
          <p:cNvPicPr/>
          <p:nvPr/>
        </p:nvPicPr>
        <p:blipFill>
          <a:blip r:embed="rId4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65" name="CustomShape 7"/>
          <p:cNvSpPr/>
          <p:nvPr/>
        </p:nvSpPr>
        <p:spPr>
          <a:xfrm>
            <a:off x="1834200" y="1697760"/>
            <a:ext cx="478440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8"/>
          <p:cNvSpPr/>
          <p:nvPr/>
        </p:nvSpPr>
        <p:spPr>
          <a:xfrm>
            <a:off x="3338280" y="5275800"/>
            <a:ext cx="47329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When you put something inside a magnetic field, its H protons align (their spin) to the magnetic field.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7" name="CustomShape 9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0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9" name="CustomShape 11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9011</TotalTime>
  <Words>1989</Words>
  <Application>Microsoft Macintosh PowerPoint</Application>
  <PresentationFormat>A4 (210 x 297 mm)</PresentationFormat>
  <Paragraphs>362</Paragraphs>
  <Slides>43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43</vt:i4>
      </vt:variant>
    </vt:vector>
  </HeadingPairs>
  <TitlesOfParts>
    <vt:vector size="53" baseType="lpstr">
      <vt:lpstr>Arial</vt:lpstr>
      <vt:lpstr>Baskerville Old Face</vt:lpstr>
      <vt:lpstr>Calibri</vt:lpstr>
      <vt:lpstr>Franklin Gothic Book</vt:lpstr>
      <vt:lpstr>StarSymbol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333</cp:revision>
  <dcterms:modified xsi:type="dcterms:W3CDTF">2022-04-13T05:43:40Z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43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43</vt:i4>
  </property>
</Properties>
</file>